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notesSlides/notesSlide32.xml" ContentType="application/vnd.openxmlformats-officedocument.presentationml.notesSlide+xml"/>
  <Override PartName="/ppt/tags/tag32.xml" ContentType="application/vnd.openxmlformats-officedocument.presentationml.tags+xml"/>
  <Override PartName="/ppt/notesSlides/notesSlide33.xml" ContentType="application/vnd.openxmlformats-officedocument.presentationml.notesSlide+xml"/>
  <Override PartName="/ppt/tags/tag33.xml" ContentType="application/vnd.openxmlformats-officedocument.presentationml.tags+xml"/>
  <Override PartName="/ppt/notesSlides/notesSlide34.xml" ContentType="application/vnd.openxmlformats-officedocument.presentationml.notesSlide+xml"/>
  <Override PartName="/ppt/tags/tag34.xml" ContentType="application/vnd.openxmlformats-officedocument.presentationml.tags+xml"/>
  <Override PartName="/ppt/notesSlides/notesSlide35.xml" ContentType="application/vnd.openxmlformats-officedocument.presentationml.notesSlide+xml"/>
  <Override PartName="/ppt/tags/tag35.xml" ContentType="application/vnd.openxmlformats-officedocument.presentationml.tags+xml"/>
  <Override PartName="/ppt/notesSlides/notesSlide36.xml" ContentType="application/vnd.openxmlformats-officedocument.presentationml.notesSlide+xml"/>
  <Override PartName="/ppt/tags/tag36.xml" ContentType="application/vnd.openxmlformats-officedocument.presentationml.tags+xml"/>
  <Override PartName="/ppt/notesSlides/notesSlide37.xml" ContentType="application/vnd.openxmlformats-officedocument.presentationml.notesSlide+xml"/>
  <Override PartName="/ppt/tags/tag37.xml" ContentType="application/vnd.openxmlformats-officedocument.presentationml.tags+xml"/>
  <Override PartName="/ppt/notesSlides/notesSlide38.xml" ContentType="application/vnd.openxmlformats-officedocument.presentationml.notesSlide+xml"/>
  <Override PartName="/ppt/tags/tag38.xml" ContentType="application/vnd.openxmlformats-officedocument.presentationml.tags+xml"/>
  <Override PartName="/ppt/notesSlides/notesSlide39.xml" ContentType="application/vnd.openxmlformats-officedocument.presentationml.notesSlide+xml"/>
  <Override PartName="/ppt/tags/tag39.xml" ContentType="application/vnd.openxmlformats-officedocument.presentationml.tags+xml"/>
  <Override PartName="/ppt/notesSlides/notesSlide40.xml" ContentType="application/vnd.openxmlformats-officedocument.presentationml.notesSlide+xml"/>
  <Override PartName="/ppt/tags/tag40.xml" ContentType="application/vnd.openxmlformats-officedocument.presentationml.tags+xml"/>
  <Override PartName="/ppt/notesSlides/notesSlide41.xml" ContentType="application/vnd.openxmlformats-officedocument.presentationml.notesSlide+xml"/>
  <Override PartName="/ppt/tags/tag41.xml" ContentType="application/vnd.openxmlformats-officedocument.presentationml.tags+xml"/>
  <Override PartName="/ppt/notesSlides/notesSlide42.xml" ContentType="application/vnd.openxmlformats-officedocument.presentationml.notesSlide+xml"/>
  <Override PartName="/ppt/tags/tag42.xml" ContentType="application/vnd.openxmlformats-officedocument.presentationml.tags+xml"/>
  <Override PartName="/ppt/notesSlides/notesSlide43.xml" ContentType="application/vnd.openxmlformats-officedocument.presentationml.notesSlide+xml"/>
  <Override PartName="/ppt/tags/tag43.xml" ContentType="application/vnd.openxmlformats-officedocument.presentationml.tags+xml"/>
  <Override PartName="/ppt/notesSlides/notesSlide44.xml" ContentType="application/vnd.openxmlformats-officedocument.presentationml.notesSlide+xml"/>
  <Override PartName="/ppt/tags/tag44.xml" ContentType="application/vnd.openxmlformats-officedocument.presentationml.tags+xml"/>
  <Override PartName="/ppt/notesSlides/notesSlide45.xml" ContentType="application/vnd.openxmlformats-officedocument.presentationml.notesSlide+xml"/>
  <Override PartName="/ppt/tags/tag45.xml" ContentType="application/vnd.openxmlformats-officedocument.presentationml.tags+xml"/>
  <Override PartName="/ppt/notesSlides/notesSlide46.xml" ContentType="application/vnd.openxmlformats-officedocument.presentationml.notesSlide+xml"/>
  <Override PartName="/ppt/tags/tag46.xml" ContentType="application/vnd.openxmlformats-officedocument.presentationml.tags+xml"/>
  <Override PartName="/ppt/notesSlides/notesSlide47.xml" ContentType="application/vnd.openxmlformats-officedocument.presentationml.notesSlide+xml"/>
  <Override PartName="/ppt/tags/tag47.xml" ContentType="application/vnd.openxmlformats-officedocument.presentationml.tags+xml"/>
  <Override PartName="/ppt/notesSlides/notesSlide48.xml" ContentType="application/vnd.openxmlformats-officedocument.presentationml.notesSlide+xml"/>
  <Override PartName="/ppt/tags/tag48.xml" ContentType="application/vnd.openxmlformats-officedocument.presentationml.tags+xml"/>
  <Override PartName="/ppt/notesSlides/notesSlide49.xml" ContentType="application/vnd.openxmlformats-officedocument.presentationml.notesSlide+xml"/>
  <Override PartName="/ppt/tags/tag49.xml" ContentType="application/vnd.openxmlformats-officedocument.presentationml.tags+xml"/>
  <Override PartName="/ppt/notesSlides/notesSlide50.xml" ContentType="application/vnd.openxmlformats-officedocument.presentationml.notesSlide+xml"/>
  <Override PartName="/ppt/tags/tag50.xml" ContentType="application/vnd.openxmlformats-officedocument.presentationml.tags+xml"/>
  <Override PartName="/ppt/notesSlides/notesSlide51.xml" ContentType="application/vnd.openxmlformats-officedocument.presentationml.notesSlide+xml"/>
  <Override PartName="/ppt/tags/tag51.xml" ContentType="application/vnd.openxmlformats-officedocument.presentationml.tags+xml"/>
  <Override PartName="/ppt/notesSlides/notesSlide52.xml" ContentType="application/vnd.openxmlformats-officedocument.presentationml.notesSlide+xml"/>
  <Override PartName="/ppt/tags/tag52.xml" ContentType="application/vnd.openxmlformats-officedocument.presentationml.tags+xml"/>
  <Override PartName="/ppt/notesSlides/notesSlide53.xml" ContentType="application/vnd.openxmlformats-officedocument.presentationml.notesSlide+xml"/>
  <Override PartName="/ppt/tags/tag53.xml" ContentType="application/vnd.openxmlformats-officedocument.presentationml.tags+xml"/>
  <Override PartName="/ppt/notesSlides/notesSlide54.xml" ContentType="application/vnd.openxmlformats-officedocument.presentationml.notesSlide+xml"/>
  <Override PartName="/ppt/tags/tag54.xml" ContentType="application/vnd.openxmlformats-officedocument.presentationml.tags+xml"/>
  <Override PartName="/ppt/notesSlides/notesSlide55.xml" ContentType="application/vnd.openxmlformats-officedocument.presentationml.notesSlide+xml"/>
  <Override PartName="/ppt/tags/tag55.xml" ContentType="application/vnd.openxmlformats-officedocument.presentationml.tags+xml"/>
  <Override PartName="/ppt/notesSlides/notesSlide56.xml" ContentType="application/vnd.openxmlformats-officedocument.presentationml.notesSlide+xml"/>
  <Override PartName="/ppt/tags/tag56.xml" ContentType="application/vnd.openxmlformats-officedocument.presentationml.tags+xml"/>
  <Override PartName="/ppt/notesSlides/notesSlide57.xml" ContentType="application/vnd.openxmlformats-officedocument.presentationml.notesSlide+xml"/>
  <Override PartName="/ppt/tags/tag57.xml" ContentType="application/vnd.openxmlformats-officedocument.presentationml.tags+xml"/>
  <Override PartName="/ppt/notesSlides/notesSlide58.xml" ContentType="application/vnd.openxmlformats-officedocument.presentationml.notesSlide+xml"/>
  <Override PartName="/ppt/tags/tag58.xml" ContentType="application/vnd.openxmlformats-officedocument.presentationml.tags+xml"/>
  <Override PartName="/ppt/notesSlides/notesSlide59.xml" ContentType="application/vnd.openxmlformats-officedocument.presentationml.notesSlide+xml"/>
  <Override PartName="/ppt/tags/tag59.xml" ContentType="application/vnd.openxmlformats-officedocument.presentationml.tags+xml"/>
  <Override PartName="/ppt/notesSlides/notesSlide60.xml" ContentType="application/vnd.openxmlformats-officedocument.presentationml.notesSlide+xml"/>
  <Override PartName="/ppt/tags/tag60.xml" ContentType="application/vnd.openxmlformats-officedocument.presentationml.tags+xml"/>
  <Override PartName="/ppt/notesSlides/notesSlide61.xml" ContentType="application/vnd.openxmlformats-officedocument.presentationml.notesSlide+xml"/>
  <Override PartName="/ppt/tags/tag61.xml" ContentType="application/vnd.openxmlformats-officedocument.presentationml.tags+xml"/>
  <Override PartName="/ppt/notesSlides/notesSlide62.xml" ContentType="application/vnd.openxmlformats-officedocument.presentationml.notesSlide+xml"/>
  <Override PartName="/ppt/tags/tag62.xml" ContentType="application/vnd.openxmlformats-officedocument.presentationml.tags+xml"/>
  <Override PartName="/ppt/notesSlides/notesSlide63.xml" ContentType="application/vnd.openxmlformats-officedocument.presentationml.notesSlide+xml"/>
  <Override PartName="/ppt/tags/tag63.xml" ContentType="application/vnd.openxmlformats-officedocument.presentationml.tags+xml"/>
  <Override PartName="/ppt/notesSlides/notesSlide64.xml" ContentType="application/vnd.openxmlformats-officedocument.presentationml.notesSlide+xml"/>
  <Override PartName="/ppt/tags/tag64.xml" ContentType="application/vnd.openxmlformats-officedocument.presentationml.tags+xml"/>
  <Override PartName="/ppt/notesSlides/notesSlide65.xml" ContentType="application/vnd.openxmlformats-officedocument.presentationml.notesSlide+xml"/>
  <Override PartName="/ppt/tags/tag65.xml" ContentType="application/vnd.openxmlformats-officedocument.presentationml.tags+xml"/>
  <Override PartName="/ppt/notesSlides/notesSlide66.xml" ContentType="application/vnd.openxmlformats-officedocument.presentationml.notesSlide+xml"/>
  <Override PartName="/ppt/tags/tag66.xml" ContentType="application/vnd.openxmlformats-officedocument.presentationml.tags+xml"/>
  <Override PartName="/ppt/notesSlides/notesSlide67.xml" ContentType="application/vnd.openxmlformats-officedocument.presentationml.notesSlide+xml"/>
  <Override PartName="/ppt/tags/tag67.xml" ContentType="application/vnd.openxmlformats-officedocument.presentationml.tags+xml"/>
  <Override PartName="/ppt/notesSlides/notesSlide68.xml" ContentType="application/vnd.openxmlformats-officedocument.presentationml.notesSlide+xml"/>
  <Override PartName="/ppt/tags/tag68.xml" ContentType="application/vnd.openxmlformats-officedocument.presentationml.tags+xml"/>
  <Override PartName="/ppt/notesSlides/notesSlide69.xml" ContentType="application/vnd.openxmlformats-officedocument.presentationml.notesSlide+xml"/>
  <Override PartName="/ppt/tags/tag69.xml" ContentType="application/vnd.openxmlformats-officedocument.presentationml.tags+xml"/>
  <Override PartName="/ppt/notesSlides/notesSlide70.xml" ContentType="application/vnd.openxmlformats-officedocument.presentationml.notesSlide+xml"/>
  <Override PartName="/ppt/tags/tag70.xml" ContentType="application/vnd.openxmlformats-officedocument.presentationml.tags+xml"/>
  <Override PartName="/ppt/notesSlides/notesSlide7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71.xml" ContentType="application/vnd.openxmlformats-officedocument.presentationml.tags+xml"/>
  <Override PartName="/ppt/notesSlides/notesSlide72.xml" ContentType="application/vnd.openxmlformats-officedocument.presentationml.notesSlide+xml"/>
  <Override PartName="/ppt/tags/tag72.xml" ContentType="application/vnd.openxmlformats-officedocument.presentationml.tags+xml"/>
  <Override PartName="/ppt/notesSlides/notesSlide73.xml" ContentType="application/vnd.openxmlformats-officedocument.presentationml.notesSlide+xml"/>
  <Override PartName="/ppt/tags/tag73.xml" ContentType="application/vnd.openxmlformats-officedocument.presentationml.tags+xml"/>
  <Override PartName="/ppt/notesSlides/notesSlide74.xml" ContentType="application/vnd.openxmlformats-officedocument.presentationml.notesSlide+xml"/>
  <Override PartName="/ppt/tags/tag7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6"/>
  </p:notesMasterIdLst>
  <p:sldIdLst>
    <p:sldId id="535" r:id="rId2"/>
    <p:sldId id="536" r:id="rId3"/>
    <p:sldId id="605" r:id="rId4"/>
    <p:sldId id="258" r:id="rId5"/>
    <p:sldId id="537" r:id="rId6"/>
    <p:sldId id="538" r:id="rId7"/>
    <p:sldId id="539" r:id="rId8"/>
    <p:sldId id="541" r:id="rId9"/>
    <p:sldId id="540" r:id="rId10"/>
    <p:sldId id="542" r:id="rId11"/>
    <p:sldId id="543" r:id="rId12"/>
    <p:sldId id="544" r:id="rId13"/>
    <p:sldId id="545" r:id="rId14"/>
    <p:sldId id="546" r:id="rId15"/>
    <p:sldId id="547" r:id="rId16"/>
    <p:sldId id="548" r:id="rId17"/>
    <p:sldId id="549" r:id="rId18"/>
    <p:sldId id="550" r:id="rId19"/>
    <p:sldId id="551" r:id="rId20"/>
    <p:sldId id="552" r:id="rId21"/>
    <p:sldId id="553" r:id="rId22"/>
    <p:sldId id="554" r:id="rId23"/>
    <p:sldId id="555" r:id="rId24"/>
    <p:sldId id="556" r:id="rId25"/>
    <p:sldId id="557" r:id="rId26"/>
    <p:sldId id="558" r:id="rId27"/>
    <p:sldId id="559" r:id="rId28"/>
    <p:sldId id="560" r:id="rId29"/>
    <p:sldId id="561" r:id="rId30"/>
    <p:sldId id="562" r:id="rId31"/>
    <p:sldId id="563" r:id="rId32"/>
    <p:sldId id="564" r:id="rId33"/>
    <p:sldId id="565" r:id="rId34"/>
    <p:sldId id="566" r:id="rId35"/>
    <p:sldId id="567" r:id="rId36"/>
    <p:sldId id="568" r:id="rId37"/>
    <p:sldId id="569" r:id="rId38"/>
    <p:sldId id="570" r:id="rId39"/>
    <p:sldId id="571" r:id="rId40"/>
    <p:sldId id="572" r:id="rId41"/>
    <p:sldId id="573" r:id="rId42"/>
    <p:sldId id="574" r:id="rId43"/>
    <p:sldId id="575" r:id="rId44"/>
    <p:sldId id="576" r:id="rId45"/>
    <p:sldId id="577" r:id="rId46"/>
    <p:sldId id="578" r:id="rId47"/>
    <p:sldId id="581" r:id="rId48"/>
    <p:sldId id="582" r:id="rId49"/>
    <p:sldId id="579" r:id="rId50"/>
    <p:sldId id="580" r:id="rId51"/>
    <p:sldId id="583" r:id="rId52"/>
    <p:sldId id="584" r:id="rId53"/>
    <p:sldId id="585" r:id="rId54"/>
    <p:sldId id="586" r:id="rId55"/>
    <p:sldId id="587" r:id="rId56"/>
    <p:sldId id="588" r:id="rId57"/>
    <p:sldId id="589" r:id="rId58"/>
    <p:sldId id="590" r:id="rId59"/>
    <p:sldId id="370" r:id="rId60"/>
    <p:sldId id="591" r:id="rId61"/>
    <p:sldId id="592" r:id="rId62"/>
    <p:sldId id="593" r:id="rId63"/>
    <p:sldId id="594" r:id="rId64"/>
    <p:sldId id="595" r:id="rId65"/>
    <p:sldId id="596" r:id="rId66"/>
    <p:sldId id="597" r:id="rId67"/>
    <p:sldId id="598" r:id="rId68"/>
    <p:sldId id="599" r:id="rId69"/>
    <p:sldId id="600" r:id="rId70"/>
    <p:sldId id="602" r:id="rId71"/>
    <p:sldId id="604" r:id="rId72"/>
    <p:sldId id="603" r:id="rId73"/>
    <p:sldId id="329" r:id="rId74"/>
    <p:sldId id="330" r:id="rId7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2DAE"/>
    <a:srgbClr val="012698"/>
    <a:srgbClr val="012289"/>
    <a:srgbClr val="00CC99"/>
    <a:srgbClr val="021D73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72" autoAdjust="0"/>
    <p:restoredTop sz="90929"/>
  </p:normalViewPr>
  <p:slideViewPr>
    <p:cSldViewPr>
      <p:cViewPr varScale="1">
        <p:scale>
          <a:sx n="112" d="100"/>
          <a:sy n="112" d="100"/>
        </p:scale>
        <p:origin x="121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7F6DDF-C6E8-43BA-A664-8C932854111B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5A90D4-8ED7-4C8B-9BE5-04F617624881}">
      <dgm:prSet phldrT="[Text]" custT="1"/>
      <dgm:spPr>
        <a:solidFill>
          <a:srgbClr val="002DAE"/>
        </a:solidFill>
      </dgm:spPr>
      <dgm:t>
        <a:bodyPr/>
        <a:lstStyle/>
        <a:p>
          <a:r>
            <a:rPr lang="en-US" sz="1800" b="1" dirty="0">
              <a:latin typeface="Calibri" panose="020F0502020204030204" pitchFamily="34" charset="0"/>
              <a:cs typeface="Calibri" panose="020F0502020204030204" pitchFamily="34" charset="0"/>
            </a:rPr>
            <a:t>Primary Care</a:t>
          </a:r>
        </a:p>
      </dgm:t>
    </dgm:pt>
    <dgm:pt modelId="{14B7083E-0FB0-425E-BE2A-2A438E4909AB}" type="parTrans" cxnId="{BF50D512-A064-4441-B2DD-408C79AA1016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0FBB87B-38C6-4975-BF72-11213F40571F}" type="sibTrans" cxnId="{BF50D512-A064-4441-B2DD-408C79AA1016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921CAAE-0E7F-4CED-895E-5F1BA909ECC1}">
      <dgm:prSet phldrT="[Text]" custT="1"/>
      <dgm:spPr>
        <a:solidFill>
          <a:srgbClr val="002DAE"/>
        </a:solidFill>
      </dgm:spPr>
      <dgm:t>
        <a:bodyPr/>
        <a:lstStyle/>
        <a:p>
          <a:r>
            <a:rPr lang="en-US" sz="1800" b="1" dirty="0">
              <a:latin typeface="Calibri" panose="020F0502020204030204" pitchFamily="34" charset="0"/>
              <a:cs typeface="Calibri" panose="020F0502020204030204" pitchFamily="34" charset="0"/>
            </a:rPr>
            <a:t>Substance Use </a:t>
          </a:r>
        </a:p>
      </dgm:t>
    </dgm:pt>
    <dgm:pt modelId="{E117EB2A-7BBA-4BE9-A58E-F8564854719A}" type="parTrans" cxnId="{27BFE332-AF44-4FF2-A2E9-2D2D7039D387}">
      <dgm:prSet custT="1"/>
      <dgm:spPr>
        <a:solidFill>
          <a:schemeClr val="bg1"/>
        </a:solidFill>
      </dgm:spPr>
      <dgm:t>
        <a:bodyPr/>
        <a:lstStyle/>
        <a:p>
          <a:endParaRPr lang="en-US" sz="18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AA5AD86-402B-4C08-BB22-D0224E8A6D1B}" type="sibTrans" cxnId="{27BFE332-AF44-4FF2-A2E9-2D2D7039D387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8657820-F500-44BB-B799-CBA747499A05}">
      <dgm:prSet phldrT="[Text]" custT="1"/>
      <dgm:spPr>
        <a:solidFill>
          <a:srgbClr val="002DAE"/>
        </a:solidFill>
      </dgm:spPr>
      <dgm:t>
        <a:bodyPr/>
        <a:lstStyle/>
        <a:p>
          <a:r>
            <a:rPr lang="en-US" sz="1800" b="1">
              <a:latin typeface="Calibri" panose="020F0502020204030204" pitchFamily="34" charset="0"/>
              <a:cs typeface="Calibri" panose="020F0502020204030204" pitchFamily="34" charset="0"/>
            </a:rPr>
            <a:t>Behavioral Health </a:t>
          </a:r>
        </a:p>
      </dgm:t>
    </dgm:pt>
    <dgm:pt modelId="{8D50F903-99B0-4951-A0DB-016398E3E4F8}" type="parTrans" cxnId="{4E3CCF8C-151D-4523-9171-1EA9EF38622B}">
      <dgm:prSet custT="1"/>
      <dgm:spPr>
        <a:solidFill>
          <a:schemeClr val="bg1"/>
        </a:solidFill>
      </dgm:spPr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DD9D0F6-5933-44BD-A7DF-6F953A674854}" type="sibTrans" cxnId="{4E3CCF8C-151D-4523-9171-1EA9EF38622B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4043ED1-3E98-4D34-9503-C2D8F600F576}">
      <dgm:prSet phldrT="[Text]" custT="1"/>
      <dgm:spPr>
        <a:solidFill>
          <a:srgbClr val="002DAE"/>
        </a:solidFill>
      </dgm:spPr>
      <dgm:t>
        <a:bodyPr/>
        <a:lstStyle/>
        <a:p>
          <a:r>
            <a:rPr lang="en-US" sz="1800" b="1" dirty="0">
              <a:latin typeface="Calibri" panose="020F0502020204030204" pitchFamily="34" charset="0"/>
              <a:cs typeface="Calibri" panose="020F0502020204030204" pitchFamily="34" charset="0"/>
            </a:rPr>
            <a:t>Housing and Enabling Services</a:t>
          </a:r>
        </a:p>
      </dgm:t>
    </dgm:pt>
    <dgm:pt modelId="{B7F29AF7-DF72-4821-829F-1B8BE8C3FAD2}" type="parTrans" cxnId="{65CA4791-F77D-4A8B-9629-4B9B9FB95B7D}">
      <dgm:prSet custT="1"/>
      <dgm:spPr>
        <a:solidFill>
          <a:schemeClr val="bg1"/>
        </a:solidFill>
      </dgm:spPr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09492CE-4F89-43C4-BB06-4EEC06882965}" type="sibTrans" cxnId="{65CA4791-F77D-4A8B-9629-4B9B9FB95B7D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0FC938C-D217-4EC2-B40C-D3EF0069F6F2}">
      <dgm:prSet phldrT="[Text]" custT="1"/>
      <dgm:spPr>
        <a:solidFill>
          <a:srgbClr val="002DAE"/>
        </a:solidFill>
      </dgm:spPr>
      <dgm:t>
        <a:bodyPr/>
        <a:lstStyle/>
        <a:p>
          <a:r>
            <a:rPr lang="en-US" sz="1800" b="1" dirty="0">
              <a:latin typeface="Calibri" panose="020F0502020204030204" pitchFamily="34" charset="0"/>
              <a:cs typeface="Calibri" panose="020F0502020204030204" pitchFamily="34" charset="0"/>
            </a:rPr>
            <a:t>Dental and </a:t>
          </a:r>
          <a:r>
            <a:rPr lang="en-US" sz="1800" b="1" dirty="0" smtClean="0">
              <a:latin typeface="Calibri" panose="020F0502020204030204" pitchFamily="34" charset="0"/>
              <a:cs typeface="Calibri" panose="020F0502020204030204" pitchFamily="34" charset="0"/>
            </a:rPr>
            <a:t>Optometry</a:t>
          </a:r>
          <a:endParaRPr lang="en-US" sz="18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7254999-C09D-40F2-8033-F120D0795D4C}" type="parTrans" cxnId="{4F2968D0-9601-4849-B98C-E85C80128B11}">
      <dgm:prSet custT="1"/>
      <dgm:spPr>
        <a:solidFill>
          <a:schemeClr val="bg1"/>
        </a:solidFill>
      </dgm:spPr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A247C83-75D0-4D3D-A51F-B6CDAD3291B1}" type="sibTrans" cxnId="{4F2968D0-9601-4849-B98C-E85C80128B11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CCF2685-2D61-4718-B501-BA3D46A70327}">
      <dgm:prSet phldrT="[Text]" custRadScaleRad="91038" custRadScaleInc="53844"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B263C34-E1CB-47D9-BAED-D4C71761E3F8}" type="parTrans" cxnId="{83330B49-B19B-4810-AEDE-8397A3A165E8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C0C574C-7C57-4FD2-AB83-9B7CDAD2A933}" type="sibTrans" cxnId="{83330B49-B19B-4810-AEDE-8397A3A165E8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6F59573-5980-4474-965B-923458ADFFA0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AFF4B78-CDDF-4964-BCCD-A211527EC9CB}" type="parTrans" cxnId="{3C8BA60D-C0B8-4FA1-8AFE-E4ED216F7CF4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2F476DD-8EDD-4E48-B0EE-B3C279D16CFE}" type="sibTrans" cxnId="{3C8BA60D-C0B8-4FA1-8AFE-E4ED216F7CF4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556E1F2-7401-43E5-933C-DE26EC740764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647E608-408C-494D-843A-702CD7FD8A49}" type="parTrans" cxnId="{A048A9D7-E122-49A2-8BC4-0F4B60EE9A71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E4051F-AB9A-4D70-99C6-C31FE45F4E27}" type="sibTrans" cxnId="{A048A9D7-E122-49A2-8BC4-0F4B60EE9A71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446B5B3-08EE-4B9E-8274-ECDF88E21CE3}">
      <dgm:prSet phldrT="[Text]" custT="1"/>
      <dgm:spPr>
        <a:solidFill>
          <a:srgbClr val="002DAE"/>
        </a:solidFill>
      </dgm:spPr>
      <dgm:t>
        <a:bodyPr/>
        <a:lstStyle/>
        <a:p>
          <a:r>
            <a:rPr lang="en-US" sz="1800" b="1">
              <a:latin typeface="Calibri" panose="020F0502020204030204" pitchFamily="34" charset="0"/>
              <a:cs typeface="Calibri" panose="020F0502020204030204" pitchFamily="34" charset="0"/>
            </a:rPr>
            <a:t>Outreach and Urgent Care</a:t>
          </a:r>
        </a:p>
      </dgm:t>
    </dgm:pt>
    <dgm:pt modelId="{0085220D-3715-4081-9241-2C94A9452C55}" type="parTrans" cxnId="{F453C703-B5F1-4220-96A3-3BC6075B9B4A}">
      <dgm:prSet custT="1"/>
      <dgm:spPr>
        <a:solidFill>
          <a:schemeClr val="bg1"/>
        </a:solidFill>
      </dgm:spPr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E18C81C-9BCA-4EB7-869F-0051F61DFF2F}" type="sibTrans" cxnId="{F453C703-B5F1-4220-96A3-3BC6075B9B4A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B53DF72-4799-4211-9BDA-ABEAB6448936}">
      <dgm:prSet phldrT="[Text]" custT="1"/>
      <dgm:spPr>
        <a:solidFill>
          <a:srgbClr val="002DAE"/>
        </a:solidFill>
      </dgm:spPr>
      <dgm:t>
        <a:bodyPr/>
        <a:lstStyle/>
        <a:p>
          <a:r>
            <a:rPr lang="en-US" sz="1800" b="1">
              <a:latin typeface="Calibri" panose="020F0502020204030204" pitchFamily="34" charset="0"/>
              <a:cs typeface="Calibri" panose="020F0502020204030204" pitchFamily="34" charset="0"/>
            </a:rPr>
            <a:t>Specialty Care </a:t>
          </a:r>
        </a:p>
      </dgm:t>
    </dgm:pt>
    <dgm:pt modelId="{08606BE4-0C9F-4F1C-963A-B51FB55551FE}" type="parTrans" cxnId="{C3E49D47-A17E-485D-B299-4BD082F00A7A}">
      <dgm:prSet custT="1"/>
      <dgm:spPr>
        <a:solidFill>
          <a:schemeClr val="bg1"/>
        </a:solidFill>
      </dgm:spPr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C02CDB7-2FB3-4CC3-B727-516CEFB3ECDB}" type="sibTrans" cxnId="{C3E49D47-A17E-485D-B299-4BD082F00A7A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3878884-5CFF-4376-900D-33B63941310B}" type="pres">
      <dgm:prSet presAssocID="{C37F6DDF-C6E8-43BA-A664-8C932854111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C776BF3-B831-43AC-8269-CCA57827EC1B}" type="pres">
      <dgm:prSet presAssocID="{BB5A90D4-8ED7-4C8B-9BE5-04F617624881}" presName="centerShape" presStyleLbl="node0" presStyleIdx="0" presStyleCnt="1" custScaleX="148667" custScaleY="93254"/>
      <dgm:spPr/>
      <dgm:t>
        <a:bodyPr/>
        <a:lstStyle/>
        <a:p>
          <a:endParaRPr lang="en-US"/>
        </a:p>
      </dgm:t>
    </dgm:pt>
    <dgm:pt modelId="{2A554D01-5920-43CE-9508-1F749B003D57}" type="pres">
      <dgm:prSet presAssocID="{E117EB2A-7BBA-4BE9-A58E-F8564854719A}" presName="parTrans" presStyleLbl="sibTrans2D1" presStyleIdx="0" presStyleCnt="6"/>
      <dgm:spPr/>
      <dgm:t>
        <a:bodyPr/>
        <a:lstStyle/>
        <a:p>
          <a:endParaRPr lang="en-US"/>
        </a:p>
      </dgm:t>
    </dgm:pt>
    <dgm:pt modelId="{AFA17571-79FB-43A3-9A1D-9F748C1CD4CD}" type="pres">
      <dgm:prSet presAssocID="{E117EB2A-7BBA-4BE9-A58E-F8564854719A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EDEBF0B2-BE2E-4FD9-B517-5633A9D9C0C2}" type="pres">
      <dgm:prSet presAssocID="{2921CAAE-0E7F-4CED-895E-5F1BA909ECC1}" presName="node" presStyleLbl="node1" presStyleIdx="0" presStyleCnt="6" custScaleX="1643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4A8E53-39C3-4EC3-BC92-32FDE41C0E3C}" type="pres">
      <dgm:prSet presAssocID="{8D50F903-99B0-4951-A0DB-016398E3E4F8}" presName="parTrans" presStyleLbl="sibTrans2D1" presStyleIdx="1" presStyleCnt="6"/>
      <dgm:spPr/>
      <dgm:t>
        <a:bodyPr/>
        <a:lstStyle/>
        <a:p>
          <a:endParaRPr lang="en-US"/>
        </a:p>
      </dgm:t>
    </dgm:pt>
    <dgm:pt modelId="{07A4A3AC-1776-4047-94B0-B558F9487FDE}" type="pres">
      <dgm:prSet presAssocID="{8D50F903-99B0-4951-A0DB-016398E3E4F8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DF450853-4777-42C1-8092-385567A8797A}" type="pres">
      <dgm:prSet presAssocID="{18657820-F500-44BB-B799-CBA747499A05}" presName="node" presStyleLbl="node1" presStyleIdx="1" presStyleCnt="6" custScaleX="161729" custRadScaleRad="119221" custRadScaleInc="147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9B353F-C9AC-464B-80BD-2EB75007CD6D}" type="pres">
      <dgm:prSet presAssocID="{B7F29AF7-DF72-4821-829F-1B8BE8C3FAD2}" presName="parTrans" presStyleLbl="sibTrans2D1" presStyleIdx="2" presStyleCnt="6"/>
      <dgm:spPr/>
      <dgm:t>
        <a:bodyPr/>
        <a:lstStyle/>
        <a:p>
          <a:endParaRPr lang="en-US"/>
        </a:p>
      </dgm:t>
    </dgm:pt>
    <dgm:pt modelId="{4A6B5B7D-00D8-48CA-A09D-AD6F36CC3157}" type="pres">
      <dgm:prSet presAssocID="{B7F29AF7-DF72-4821-829F-1B8BE8C3FAD2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F3DCF8B9-C6AC-48A8-BEE9-D8694DB3A93A}" type="pres">
      <dgm:prSet presAssocID="{54043ED1-3E98-4D34-9503-C2D8F600F576}" presName="node" presStyleLbl="node1" presStyleIdx="2" presStyleCnt="6" custScaleX="135955" custScaleY="110632" custRadScaleRad="119990" custRadScaleInc="-222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EA47A3-CF12-415A-9141-EA8F4BE71B10}" type="pres">
      <dgm:prSet presAssocID="{08606BE4-0C9F-4F1C-963A-B51FB55551FE}" presName="parTrans" presStyleLbl="sibTrans2D1" presStyleIdx="3" presStyleCnt="6"/>
      <dgm:spPr/>
      <dgm:t>
        <a:bodyPr/>
        <a:lstStyle/>
        <a:p>
          <a:endParaRPr lang="en-US"/>
        </a:p>
      </dgm:t>
    </dgm:pt>
    <dgm:pt modelId="{C2AA063E-6DD9-4BFE-8B90-E32B9EABAD3E}" type="pres">
      <dgm:prSet presAssocID="{08606BE4-0C9F-4F1C-963A-B51FB55551FE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7AC3CAF9-7011-43CD-94F7-9FE8224BB632}" type="pres">
      <dgm:prSet presAssocID="{4B53DF72-4799-4211-9BDA-ABEAB6448936}" presName="node" presStyleLbl="node1" presStyleIdx="3" presStyleCnt="6" custScaleX="132746" custRadScaleRad="95595" custRadScaleInc="-61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C17D6F-0937-4EC0-8662-827548DB1CAD}" type="pres">
      <dgm:prSet presAssocID="{0085220D-3715-4081-9241-2C94A9452C55}" presName="parTrans" presStyleLbl="sibTrans2D1" presStyleIdx="4" presStyleCnt="6"/>
      <dgm:spPr/>
      <dgm:t>
        <a:bodyPr/>
        <a:lstStyle/>
        <a:p>
          <a:endParaRPr lang="en-US"/>
        </a:p>
      </dgm:t>
    </dgm:pt>
    <dgm:pt modelId="{2661D50A-792A-4210-8A10-E655D2A4BACA}" type="pres">
      <dgm:prSet presAssocID="{0085220D-3715-4081-9241-2C94A9452C55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10EA94C0-1572-4F3D-992F-11EF935C1DC1}" type="pres">
      <dgm:prSet presAssocID="{8446B5B3-08EE-4B9E-8274-ECDF88E21CE3}" presName="node" presStyleLbl="node1" presStyleIdx="4" presStyleCnt="6" custScaleX="146316" custScaleY="123164" custRadScaleRad="117053" custRadScaleInc="212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5324B7-5EAE-4C11-8CB0-0CDE8BDE3827}" type="pres">
      <dgm:prSet presAssocID="{47254999-C09D-40F2-8033-F120D0795D4C}" presName="parTrans" presStyleLbl="sibTrans2D1" presStyleIdx="5" presStyleCnt="6"/>
      <dgm:spPr/>
      <dgm:t>
        <a:bodyPr/>
        <a:lstStyle/>
        <a:p>
          <a:endParaRPr lang="en-US"/>
        </a:p>
      </dgm:t>
    </dgm:pt>
    <dgm:pt modelId="{D39DD01F-AA97-4E0E-9E4A-E15491975D47}" type="pres">
      <dgm:prSet presAssocID="{47254999-C09D-40F2-8033-F120D0795D4C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A7913423-85BE-46CA-96AA-3BB0D3B819C5}" type="pres">
      <dgm:prSet presAssocID="{30FC938C-D217-4EC2-B40C-D3EF0069F6F2}" presName="node" presStyleLbl="node1" presStyleIdx="5" presStyleCnt="6" custScaleX="159686" custRadScaleRad="129303" custRadScaleInc="-119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3E49D47-A17E-485D-B299-4BD082F00A7A}" srcId="{BB5A90D4-8ED7-4C8B-9BE5-04F617624881}" destId="{4B53DF72-4799-4211-9BDA-ABEAB6448936}" srcOrd="3" destOrd="0" parTransId="{08606BE4-0C9F-4F1C-963A-B51FB55551FE}" sibTransId="{9C02CDB7-2FB3-4CC3-B727-516CEFB3ECDB}"/>
    <dgm:cxn modelId="{BB6D979C-1396-4E23-AD9B-7FF8E16ECBAF}" type="presOf" srcId="{8D50F903-99B0-4951-A0DB-016398E3E4F8}" destId="{5A4A8E53-39C3-4EC3-BC92-32FDE41C0E3C}" srcOrd="0" destOrd="0" presId="urn:microsoft.com/office/officeart/2005/8/layout/radial5"/>
    <dgm:cxn modelId="{65CA4791-F77D-4A8B-9629-4B9B9FB95B7D}" srcId="{BB5A90D4-8ED7-4C8B-9BE5-04F617624881}" destId="{54043ED1-3E98-4D34-9503-C2D8F600F576}" srcOrd="2" destOrd="0" parTransId="{B7F29AF7-DF72-4821-829F-1B8BE8C3FAD2}" sibTransId="{009492CE-4F89-43C4-BB06-4EEC06882965}"/>
    <dgm:cxn modelId="{98519484-2CE7-42D3-91E1-6E3ED8420431}" type="presOf" srcId="{BB5A90D4-8ED7-4C8B-9BE5-04F617624881}" destId="{3C776BF3-B831-43AC-8269-CCA57827EC1B}" srcOrd="0" destOrd="0" presId="urn:microsoft.com/office/officeart/2005/8/layout/radial5"/>
    <dgm:cxn modelId="{27BFE332-AF44-4FF2-A2E9-2D2D7039D387}" srcId="{BB5A90D4-8ED7-4C8B-9BE5-04F617624881}" destId="{2921CAAE-0E7F-4CED-895E-5F1BA909ECC1}" srcOrd="0" destOrd="0" parTransId="{E117EB2A-7BBA-4BE9-A58E-F8564854719A}" sibTransId="{0AA5AD86-402B-4C08-BB22-D0224E8A6D1B}"/>
    <dgm:cxn modelId="{A048A9D7-E122-49A2-8BC4-0F4B60EE9A71}" srcId="{C37F6DDF-C6E8-43BA-A664-8C932854111B}" destId="{2556E1F2-7401-43E5-933C-DE26EC740764}" srcOrd="3" destOrd="0" parTransId="{9647E608-408C-494D-843A-702CD7FD8A49}" sibTransId="{C0E4051F-AB9A-4D70-99C6-C31FE45F4E27}"/>
    <dgm:cxn modelId="{4F2968D0-9601-4849-B98C-E85C80128B11}" srcId="{BB5A90D4-8ED7-4C8B-9BE5-04F617624881}" destId="{30FC938C-D217-4EC2-B40C-D3EF0069F6F2}" srcOrd="5" destOrd="0" parTransId="{47254999-C09D-40F2-8033-F120D0795D4C}" sibTransId="{2A247C83-75D0-4D3D-A51F-B6CDAD3291B1}"/>
    <dgm:cxn modelId="{3864930F-0BC0-4331-960C-5530429546D6}" type="presOf" srcId="{0085220D-3715-4081-9241-2C94A9452C55}" destId="{2661D50A-792A-4210-8A10-E655D2A4BACA}" srcOrd="1" destOrd="0" presId="urn:microsoft.com/office/officeart/2005/8/layout/radial5"/>
    <dgm:cxn modelId="{3B7A9E9A-40EA-41BA-9E43-ECEE3089EE50}" type="presOf" srcId="{B7F29AF7-DF72-4821-829F-1B8BE8C3FAD2}" destId="{4A6B5B7D-00D8-48CA-A09D-AD6F36CC3157}" srcOrd="1" destOrd="0" presId="urn:microsoft.com/office/officeart/2005/8/layout/radial5"/>
    <dgm:cxn modelId="{AA95F532-E88D-41C5-AC1C-79AE45738BC6}" type="presOf" srcId="{18657820-F500-44BB-B799-CBA747499A05}" destId="{DF450853-4777-42C1-8092-385567A8797A}" srcOrd="0" destOrd="0" presId="urn:microsoft.com/office/officeart/2005/8/layout/radial5"/>
    <dgm:cxn modelId="{36D4D78E-E1DC-4FB2-B7AA-68264CAB6639}" type="presOf" srcId="{E117EB2A-7BBA-4BE9-A58E-F8564854719A}" destId="{AFA17571-79FB-43A3-9A1D-9F748C1CD4CD}" srcOrd="1" destOrd="0" presId="urn:microsoft.com/office/officeart/2005/8/layout/radial5"/>
    <dgm:cxn modelId="{827B0424-35D8-4F19-8593-46A00BC366E6}" type="presOf" srcId="{E117EB2A-7BBA-4BE9-A58E-F8564854719A}" destId="{2A554D01-5920-43CE-9508-1F749B003D57}" srcOrd="0" destOrd="0" presId="urn:microsoft.com/office/officeart/2005/8/layout/radial5"/>
    <dgm:cxn modelId="{7D97D306-BFE5-4DC5-92C6-F80E62131BA6}" type="presOf" srcId="{08606BE4-0C9F-4F1C-963A-B51FB55551FE}" destId="{70EA47A3-CF12-415A-9141-EA8F4BE71B10}" srcOrd="0" destOrd="0" presId="urn:microsoft.com/office/officeart/2005/8/layout/radial5"/>
    <dgm:cxn modelId="{F453C703-B5F1-4220-96A3-3BC6075B9B4A}" srcId="{BB5A90D4-8ED7-4C8B-9BE5-04F617624881}" destId="{8446B5B3-08EE-4B9E-8274-ECDF88E21CE3}" srcOrd="4" destOrd="0" parTransId="{0085220D-3715-4081-9241-2C94A9452C55}" sibTransId="{6E18C81C-9BCA-4EB7-869F-0051F61DFF2F}"/>
    <dgm:cxn modelId="{A0E9178A-95D1-4726-97C6-F4DCE0303237}" type="presOf" srcId="{30FC938C-D217-4EC2-B40C-D3EF0069F6F2}" destId="{A7913423-85BE-46CA-96AA-3BB0D3B819C5}" srcOrd="0" destOrd="0" presId="urn:microsoft.com/office/officeart/2005/8/layout/radial5"/>
    <dgm:cxn modelId="{DADC27F4-4081-43E6-AB1A-03AB78279B7F}" type="presOf" srcId="{54043ED1-3E98-4D34-9503-C2D8F600F576}" destId="{F3DCF8B9-C6AC-48A8-BEE9-D8694DB3A93A}" srcOrd="0" destOrd="0" presId="urn:microsoft.com/office/officeart/2005/8/layout/radial5"/>
    <dgm:cxn modelId="{B02F25A5-C75D-4D05-9F48-470D584D361B}" type="presOf" srcId="{08606BE4-0C9F-4F1C-963A-B51FB55551FE}" destId="{C2AA063E-6DD9-4BFE-8B90-E32B9EABAD3E}" srcOrd="1" destOrd="0" presId="urn:microsoft.com/office/officeart/2005/8/layout/radial5"/>
    <dgm:cxn modelId="{B26B3142-EBC2-49A7-9DEB-28ED76ADDA47}" type="presOf" srcId="{0085220D-3715-4081-9241-2C94A9452C55}" destId="{4DC17D6F-0937-4EC0-8662-827548DB1CAD}" srcOrd="0" destOrd="0" presId="urn:microsoft.com/office/officeart/2005/8/layout/radial5"/>
    <dgm:cxn modelId="{D089C18E-AFAF-4167-9333-34A1509EB286}" type="presOf" srcId="{8D50F903-99B0-4951-A0DB-016398E3E4F8}" destId="{07A4A3AC-1776-4047-94B0-B558F9487FDE}" srcOrd="1" destOrd="0" presId="urn:microsoft.com/office/officeart/2005/8/layout/radial5"/>
    <dgm:cxn modelId="{4E3CCF8C-151D-4523-9171-1EA9EF38622B}" srcId="{BB5A90D4-8ED7-4C8B-9BE5-04F617624881}" destId="{18657820-F500-44BB-B799-CBA747499A05}" srcOrd="1" destOrd="0" parTransId="{8D50F903-99B0-4951-A0DB-016398E3E4F8}" sibTransId="{ADD9D0F6-5933-44BD-A7DF-6F953A674854}"/>
    <dgm:cxn modelId="{3C8BA60D-C0B8-4FA1-8AFE-E4ED216F7CF4}" srcId="{C37F6DDF-C6E8-43BA-A664-8C932854111B}" destId="{16F59573-5980-4474-965B-923458ADFFA0}" srcOrd="2" destOrd="0" parTransId="{4AFF4B78-CDDF-4964-BCCD-A211527EC9CB}" sibTransId="{92F476DD-8EDD-4E48-B0EE-B3C279D16CFE}"/>
    <dgm:cxn modelId="{2F005534-6F53-4B8D-BFE9-BA3879C5B6D4}" type="presOf" srcId="{47254999-C09D-40F2-8033-F120D0795D4C}" destId="{D39DD01F-AA97-4E0E-9E4A-E15491975D47}" srcOrd="1" destOrd="0" presId="urn:microsoft.com/office/officeart/2005/8/layout/radial5"/>
    <dgm:cxn modelId="{38B8871A-7277-4789-A27B-47440CA4F875}" type="presOf" srcId="{8446B5B3-08EE-4B9E-8274-ECDF88E21CE3}" destId="{10EA94C0-1572-4F3D-992F-11EF935C1DC1}" srcOrd="0" destOrd="0" presId="urn:microsoft.com/office/officeart/2005/8/layout/radial5"/>
    <dgm:cxn modelId="{BF50D512-A064-4441-B2DD-408C79AA1016}" srcId="{C37F6DDF-C6E8-43BA-A664-8C932854111B}" destId="{BB5A90D4-8ED7-4C8B-9BE5-04F617624881}" srcOrd="0" destOrd="0" parTransId="{14B7083E-0FB0-425E-BE2A-2A438E4909AB}" sibTransId="{20FBB87B-38C6-4975-BF72-11213F40571F}"/>
    <dgm:cxn modelId="{55ECB5C2-0D6E-4F97-8B39-8034E5FBDC32}" type="presOf" srcId="{4B53DF72-4799-4211-9BDA-ABEAB6448936}" destId="{7AC3CAF9-7011-43CD-94F7-9FE8224BB632}" srcOrd="0" destOrd="0" presId="urn:microsoft.com/office/officeart/2005/8/layout/radial5"/>
    <dgm:cxn modelId="{513D27AA-B820-43D2-A127-47802B644514}" type="presOf" srcId="{47254999-C09D-40F2-8033-F120D0795D4C}" destId="{FD5324B7-5EAE-4C11-8CB0-0CDE8BDE3827}" srcOrd="0" destOrd="0" presId="urn:microsoft.com/office/officeart/2005/8/layout/radial5"/>
    <dgm:cxn modelId="{83330B49-B19B-4810-AEDE-8397A3A165E8}" srcId="{C37F6DDF-C6E8-43BA-A664-8C932854111B}" destId="{ACCF2685-2D61-4718-B501-BA3D46A70327}" srcOrd="1" destOrd="0" parTransId="{9B263C34-E1CB-47D9-BAED-D4C71761E3F8}" sibTransId="{CC0C574C-7C57-4FD2-AB83-9B7CDAD2A933}"/>
    <dgm:cxn modelId="{1E20F4E7-54A5-4CB4-8A1E-BCAC717879CB}" type="presOf" srcId="{C37F6DDF-C6E8-43BA-A664-8C932854111B}" destId="{73878884-5CFF-4376-900D-33B63941310B}" srcOrd="0" destOrd="0" presId="urn:microsoft.com/office/officeart/2005/8/layout/radial5"/>
    <dgm:cxn modelId="{30CA5B90-B2A4-44AF-8BE3-A55EA0A005F5}" type="presOf" srcId="{2921CAAE-0E7F-4CED-895E-5F1BA909ECC1}" destId="{EDEBF0B2-BE2E-4FD9-B517-5633A9D9C0C2}" srcOrd="0" destOrd="0" presId="urn:microsoft.com/office/officeart/2005/8/layout/radial5"/>
    <dgm:cxn modelId="{F538D06B-340F-4880-9CBB-2D1CA44B4BAE}" type="presOf" srcId="{B7F29AF7-DF72-4821-829F-1B8BE8C3FAD2}" destId="{5F9B353F-C9AC-464B-80BD-2EB75007CD6D}" srcOrd="0" destOrd="0" presId="urn:microsoft.com/office/officeart/2005/8/layout/radial5"/>
    <dgm:cxn modelId="{5EEBAA90-A6CA-4DB8-934C-498F1706C0E7}" type="presParOf" srcId="{73878884-5CFF-4376-900D-33B63941310B}" destId="{3C776BF3-B831-43AC-8269-CCA57827EC1B}" srcOrd="0" destOrd="0" presId="urn:microsoft.com/office/officeart/2005/8/layout/radial5"/>
    <dgm:cxn modelId="{A841D4EE-323F-4174-90BC-DCAE3F567B2B}" type="presParOf" srcId="{73878884-5CFF-4376-900D-33B63941310B}" destId="{2A554D01-5920-43CE-9508-1F749B003D57}" srcOrd="1" destOrd="0" presId="urn:microsoft.com/office/officeart/2005/8/layout/radial5"/>
    <dgm:cxn modelId="{55A55DD6-7653-49F9-89DE-10BFE27BACC7}" type="presParOf" srcId="{2A554D01-5920-43CE-9508-1F749B003D57}" destId="{AFA17571-79FB-43A3-9A1D-9F748C1CD4CD}" srcOrd="0" destOrd="0" presId="urn:microsoft.com/office/officeart/2005/8/layout/radial5"/>
    <dgm:cxn modelId="{1997B569-333C-4755-97B4-60CD37AB3B07}" type="presParOf" srcId="{73878884-5CFF-4376-900D-33B63941310B}" destId="{EDEBF0B2-BE2E-4FD9-B517-5633A9D9C0C2}" srcOrd="2" destOrd="0" presId="urn:microsoft.com/office/officeart/2005/8/layout/radial5"/>
    <dgm:cxn modelId="{B54B03AA-4DB4-4CC6-873E-9B0B8822CA02}" type="presParOf" srcId="{73878884-5CFF-4376-900D-33B63941310B}" destId="{5A4A8E53-39C3-4EC3-BC92-32FDE41C0E3C}" srcOrd="3" destOrd="0" presId="urn:microsoft.com/office/officeart/2005/8/layout/radial5"/>
    <dgm:cxn modelId="{2E4FA9F6-15E6-427A-A979-711C016509C3}" type="presParOf" srcId="{5A4A8E53-39C3-4EC3-BC92-32FDE41C0E3C}" destId="{07A4A3AC-1776-4047-94B0-B558F9487FDE}" srcOrd="0" destOrd="0" presId="urn:microsoft.com/office/officeart/2005/8/layout/radial5"/>
    <dgm:cxn modelId="{B43A5E22-D18B-485F-AE07-CB87EA0CF64D}" type="presParOf" srcId="{73878884-5CFF-4376-900D-33B63941310B}" destId="{DF450853-4777-42C1-8092-385567A8797A}" srcOrd="4" destOrd="0" presId="urn:microsoft.com/office/officeart/2005/8/layout/radial5"/>
    <dgm:cxn modelId="{906B574E-2F01-4ECD-9496-8F3307BAA28D}" type="presParOf" srcId="{73878884-5CFF-4376-900D-33B63941310B}" destId="{5F9B353F-C9AC-464B-80BD-2EB75007CD6D}" srcOrd="5" destOrd="0" presId="urn:microsoft.com/office/officeart/2005/8/layout/radial5"/>
    <dgm:cxn modelId="{04A98C70-E6AA-468A-B954-87D8C7C9AA5C}" type="presParOf" srcId="{5F9B353F-C9AC-464B-80BD-2EB75007CD6D}" destId="{4A6B5B7D-00D8-48CA-A09D-AD6F36CC3157}" srcOrd="0" destOrd="0" presId="urn:microsoft.com/office/officeart/2005/8/layout/radial5"/>
    <dgm:cxn modelId="{AFFED990-28C1-4AFB-A654-92DE92AEEC45}" type="presParOf" srcId="{73878884-5CFF-4376-900D-33B63941310B}" destId="{F3DCF8B9-C6AC-48A8-BEE9-D8694DB3A93A}" srcOrd="6" destOrd="0" presId="urn:microsoft.com/office/officeart/2005/8/layout/radial5"/>
    <dgm:cxn modelId="{86796C03-A918-45F7-AA16-69DA60147FE7}" type="presParOf" srcId="{73878884-5CFF-4376-900D-33B63941310B}" destId="{70EA47A3-CF12-415A-9141-EA8F4BE71B10}" srcOrd="7" destOrd="0" presId="urn:microsoft.com/office/officeart/2005/8/layout/radial5"/>
    <dgm:cxn modelId="{456575BD-8BF6-471F-905A-CAB6B12EAA27}" type="presParOf" srcId="{70EA47A3-CF12-415A-9141-EA8F4BE71B10}" destId="{C2AA063E-6DD9-4BFE-8B90-E32B9EABAD3E}" srcOrd="0" destOrd="0" presId="urn:microsoft.com/office/officeart/2005/8/layout/radial5"/>
    <dgm:cxn modelId="{AC981048-2101-42F7-B52A-E2ACD01B9DD8}" type="presParOf" srcId="{73878884-5CFF-4376-900D-33B63941310B}" destId="{7AC3CAF9-7011-43CD-94F7-9FE8224BB632}" srcOrd="8" destOrd="0" presId="urn:microsoft.com/office/officeart/2005/8/layout/radial5"/>
    <dgm:cxn modelId="{9D233725-21F6-4DB1-A378-C32FBEF50DC6}" type="presParOf" srcId="{73878884-5CFF-4376-900D-33B63941310B}" destId="{4DC17D6F-0937-4EC0-8662-827548DB1CAD}" srcOrd="9" destOrd="0" presId="urn:microsoft.com/office/officeart/2005/8/layout/radial5"/>
    <dgm:cxn modelId="{7C75FEF1-E176-45FF-A118-A6A5B612584E}" type="presParOf" srcId="{4DC17D6F-0937-4EC0-8662-827548DB1CAD}" destId="{2661D50A-792A-4210-8A10-E655D2A4BACA}" srcOrd="0" destOrd="0" presId="urn:microsoft.com/office/officeart/2005/8/layout/radial5"/>
    <dgm:cxn modelId="{A40964E2-7F5D-4D4E-A838-E37F703A0E1A}" type="presParOf" srcId="{73878884-5CFF-4376-900D-33B63941310B}" destId="{10EA94C0-1572-4F3D-992F-11EF935C1DC1}" srcOrd="10" destOrd="0" presId="urn:microsoft.com/office/officeart/2005/8/layout/radial5"/>
    <dgm:cxn modelId="{E6BAB25B-1B42-4574-A020-B999F4382CF9}" type="presParOf" srcId="{73878884-5CFF-4376-900D-33B63941310B}" destId="{FD5324B7-5EAE-4C11-8CB0-0CDE8BDE3827}" srcOrd="11" destOrd="0" presId="urn:microsoft.com/office/officeart/2005/8/layout/radial5"/>
    <dgm:cxn modelId="{00237A9C-8750-46D2-A72D-3BA5645D1B1B}" type="presParOf" srcId="{FD5324B7-5EAE-4C11-8CB0-0CDE8BDE3827}" destId="{D39DD01F-AA97-4E0E-9E4A-E15491975D47}" srcOrd="0" destOrd="0" presId="urn:microsoft.com/office/officeart/2005/8/layout/radial5"/>
    <dgm:cxn modelId="{82E092CF-44C8-4A44-860C-64BF7CB2D453}" type="presParOf" srcId="{73878884-5CFF-4376-900D-33B63941310B}" destId="{A7913423-85BE-46CA-96AA-3BB0D3B819C5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776BF3-B831-43AC-8269-CCA57827EC1B}">
      <dsp:nvSpPr>
        <dsp:cNvPr id="0" name=""/>
        <dsp:cNvSpPr/>
      </dsp:nvSpPr>
      <dsp:spPr>
        <a:xfrm>
          <a:off x="2016946" y="1466917"/>
          <a:ext cx="1518274" cy="952364"/>
        </a:xfrm>
        <a:prstGeom prst="ellipse">
          <a:avLst/>
        </a:prstGeom>
        <a:solidFill>
          <a:srgbClr val="002D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Primary Care</a:t>
          </a:r>
        </a:p>
      </dsp:txBody>
      <dsp:txXfrm>
        <a:off x="2239292" y="1606387"/>
        <a:ext cx="1073582" cy="673424"/>
      </dsp:txXfrm>
    </dsp:sp>
    <dsp:sp modelId="{2A554D01-5920-43CE-9508-1F749B003D57}">
      <dsp:nvSpPr>
        <dsp:cNvPr id="0" name=""/>
        <dsp:cNvSpPr/>
      </dsp:nvSpPr>
      <dsp:spPr>
        <a:xfrm rot="16200000">
          <a:off x="2658630" y="1078342"/>
          <a:ext cx="234905" cy="347227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693866" y="1183023"/>
        <a:ext cx="164434" cy="208337"/>
      </dsp:txXfrm>
    </dsp:sp>
    <dsp:sp modelId="{EDEBF0B2-BE2E-4FD9-B517-5633A9D9C0C2}">
      <dsp:nvSpPr>
        <dsp:cNvPr id="0" name=""/>
        <dsp:cNvSpPr/>
      </dsp:nvSpPr>
      <dsp:spPr>
        <a:xfrm>
          <a:off x="1936629" y="2439"/>
          <a:ext cx="1678908" cy="1021258"/>
        </a:xfrm>
        <a:prstGeom prst="ellipse">
          <a:avLst/>
        </a:prstGeom>
        <a:solidFill>
          <a:srgbClr val="002D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Substance Use </a:t>
          </a:r>
        </a:p>
      </dsp:txBody>
      <dsp:txXfrm>
        <a:off x="2182499" y="151999"/>
        <a:ext cx="1187168" cy="722138"/>
      </dsp:txXfrm>
    </dsp:sp>
    <dsp:sp modelId="{5A4A8E53-39C3-4EC3-BC92-32FDE41C0E3C}">
      <dsp:nvSpPr>
        <dsp:cNvPr id="0" name=""/>
        <dsp:cNvSpPr/>
      </dsp:nvSpPr>
      <dsp:spPr>
        <a:xfrm rot="20066364">
          <a:off x="3433527" y="1415549"/>
          <a:ext cx="165167" cy="347227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435952" y="1495684"/>
        <a:ext cx="115617" cy="208337"/>
      </dsp:txXfrm>
    </dsp:sp>
    <dsp:sp modelId="{DF450853-4777-42C1-8092-385567A8797A}">
      <dsp:nvSpPr>
        <dsp:cNvPr id="0" name=""/>
        <dsp:cNvSpPr/>
      </dsp:nvSpPr>
      <dsp:spPr>
        <a:xfrm>
          <a:off x="3488285" y="696866"/>
          <a:ext cx="1651671" cy="1021258"/>
        </a:xfrm>
        <a:prstGeom prst="ellipse">
          <a:avLst/>
        </a:prstGeom>
        <a:solidFill>
          <a:srgbClr val="002D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>
              <a:latin typeface="Calibri" panose="020F0502020204030204" pitchFamily="34" charset="0"/>
              <a:cs typeface="Calibri" panose="020F0502020204030204" pitchFamily="34" charset="0"/>
            </a:rPr>
            <a:t>Behavioral Health </a:t>
          </a:r>
        </a:p>
      </dsp:txBody>
      <dsp:txXfrm>
        <a:off x="3730167" y="846426"/>
        <a:ext cx="1167907" cy="722138"/>
      </dsp:txXfrm>
    </dsp:sp>
    <dsp:sp modelId="{5F9B353F-C9AC-464B-80BD-2EB75007CD6D}">
      <dsp:nvSpPr>
        <dsp:cNvPr id="0" name=""/>
        <dsp:cNvSpPr/>
      </dsp:nvSpPr>
      <dsp:spPr>
        <a:xfrm rot="1399104">
          <a:off x="3467857" y="2109544"/>
          <a:ext cx="194273" cy="347227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470237" y="2167454"/>
        <a:ext cx="135991" cy="208337"/>
      </dsp:txXfrm>
    </dsp:sp>
    <dsp:sp modelId="{F3DCF8B9-C6AC-48A8-BEE9-D8694DB3A93A}">
      <dsp:nvSpPr>
        <dsp:cNvPr id="0" name=""/>
        <dsp:cNvSpPr/>
      </dsp:nvSpPr>
      <dsp:spPr>
        <a:xfrm>
          <a:off x="3657595" y="2057400"/>
          <a:ext cx="1388452" cy="1129838"/>
        </a:xfrm>
        <a:prstGeom prst="ellipse">
          <a:avLst/>
        </a:prstGeom>
        <a:solidFill>
          <a:srgbClr val="002D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Housing and Enabling Services</a:t>
          </a:r>
        </a:p>
      </dsp:txBody>
      <dsp:txXfrm>
        <a:off x="3860929" y="2222861"/>
        <a:ext cx="981784" cy="798916"/>
      </dsp:txXfrm>
    </dsp:sp>
    <dsp:sp modelId="{70EA47A3-CF12-415A-9141-EA8F4BE71B10}">
      <dsp:nvSpPr>
        <dsp:cNvPr id="0" name=""/>
        <dsp:cNvSpPr/>
      </dsp:nvSpPr>
      <dsp:spPr>
        <a:xfrm rot="5289480">
          <a:off x="2696628" y="2429757"/>
          <a:ext cx="201380" cy="347227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725864" y="2469011"/>
        <a:ext cx="140966" cy="208337"/>
      </dsp:txXfrm>
    </dsp:sp>
    <dsp:sp modelId="{7AC3CAF9-7011-43CD-94F7-9FE8224BB632}">
      <dsp:nvSpPr>
        <dsp:cNvPr id="0" name=""/>
        <dsp:cNvSpPr/>
      </dsp:nvSpPr>
      <dsp:spPr>
        <a:xfrm>
          <a:off x="2142185" y="2798801"/>
          <a:ext cx="1355679" cy="1021258"/>
        </a:xfrm>
        <a:prstGeom prst="ellipse">
          <a:avLst/>
        </a:prstGeom>
        <a:solidFill>
          <a:srgbClr val="002D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>
              <a:latin typeface="Calibri" panose="020F0502020204030204" pitchFamily="34" charset="0"/>
              <a:cs typeface="Calibri" panose="020F0502020204030204" pitchFamily="34" charset="0"/>
            </a:rPr>
            <a:t>Specialty Care </a:t>
          </a:r>
        </a:p>
      </dsp:txBody>
      <dsp:txXfrm>
        <a:off x="2340720" y="2948361"/>
        <a:ext cx="958609" cy="722138"/>
      </dsp:txXfrm>
    </dsp:sp>
    <dsp:sp modelId="{4DC17D6F-0937-4EC0-8662-827548DB1CAD}">
      <dsp:nvSpPr>
        <dsp:cNvPr id="0" name=""/>
        <dsp:cNvSpPr/>
      </dsp:nvSpPr>
      <dsp:spPr>
        <a:xfrm rot="9382356">
          <a:off x="1961439" y="2094484"/>
          <a:ext cx="143439" cy="347227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2002667" y="2155306"/>
        <a:ext cx="100407" cy="208337"/>
      </dsp:txXfrm>
    </dsp:sp>
    <dsp:sp modelId="{10EA94C0-1572-4F3D-992F-11EF935C1DC1}">
      <dsp:nvSpPr>
        <dsp:cNvPr id="0" name=""/>
        <dsp:cNvSpPr/>
      </dsp:nvSpPr>
      <dsp:spPr>
        <a:xfrm>
          <a:off x="495378" y="1985063"/>
          <a:ext cx="1494264" cy="1257822"/>
        </a:xfrm>
        <a:prstGeom prst="ellipse">
          <a:avLst/>
        </a:prstGeom>
        <a:solidFill>
          <a:srgbClr val="002D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>
              <a:latin typeface="Calibri" panose="020F0502020204030204" pitchFamily="34" charset="0"/>
              <a:cs typeface="Calibri" panose="020F0502020204030204" pitchFamily="34" charset="0"/>
            </a:rPr>
            <a:t>Outreach and Urgent Care</a:t>
          </a:r>
        </a:p>
      </dsp:txBody>
      <dsp:txXfrm>
        <a:off x="714208" y="2169267"/>
        <a:ext cx="1056604" cy="889414"/>
      </dsp:txXfrm>
    </dsp:sp>
    <dsp:sp modelId="{FD5324B7-5EAE-4C11-8CB0-0CDE8BDE3827}">
      <dsp:nvSpPr>
        <dsp:cNvPr id="0" name=""/>
        <dsp:cNvSpPr/>
      </dsp:nvSpPr>
      <dsp:spPr>
        <a:xfrm rot="12385476">
          <a:off x="1851410" y="1372052"/>
          <a:ext cx="249823" cy="347227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1922442" y="1458173"/>
        <a:ext cx="174876" cy="208337"/>
      </dsp:txXfrm>
    </dsp:sp>
    <dsp:sp modelId="{A7913423-85BE-46CA-96AA-3BB0D3B819C5}">
      <dsp:nvSpPr>
        <dsp:cNvPr id="0" name=""/>
        <dsp:cNvSpPr/>
      </dsp:nvSpPr>
      <dsp:spPr>
        <a:xfrm>
          <a:off x="304797" y="609596"/>
          <a:ext cx="1630806" cy="1021258"/>
        </a:xfrm>
        <a:prstGeom prst="ellipse">
          <a:avLst/>
        </a:prstGeom>
        <a:solidFill>
          <a:srgbClr val="002D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Dental and </a:t>
          </a:r>
          <a:r>
            <a:rPr lang="en-US" sz="1800" b="1" kern="1200" dirty="0" smtClean="0">
              <a:latin typeface="Calibri" panose="020F0502020204030204" pitchFamily="34" charset="0"/>
              <a:cs typeface="Calibri" panose="020F0502020204030204" pitchFamily="34" charset="0"/>
            </a:rPr>
            <a:t>Optometry</a:t>
          </a:r>
          <a:endParaRPr lang="en-US" sz="18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43623" y="759156"/>
        <a:ext cx="1153154" cy="7221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8D1CF4D-D3EF-4E4E-AEAD-D9BE1CB10126}" type="datetimeFigureOut">
              <a:rPr lang="en-US"/>
              <a:pPr>
                <a:defRPr/>
              </a:pPr>
              <a:t>6/26/2018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B3AC4CD-655A-46FF-8CF1-638AA8C1B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398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5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6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7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8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9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0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2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3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4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5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6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7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8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9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0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2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3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4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5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6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7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8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9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0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1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2.xm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3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4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5.xml"/></Relationships>
</file>

<file path=ppt/notesSlides/_rels/notesSlide4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6.xml"/></Relationships>
</file>

<file path=ppt/notesSlides/_rels/notesSlide4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7.xml"/></Relationships>
</file>

<file path=ppt/notesSlides/_rels/notesSlide4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8.xml"/></Relationships>
</file>

<file path=ppt/notesSlides/_rels/notesSlide4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9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5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0.xml"/></Relationships>
</file>

<file path=ppt/notesSlides/_rels/notesSlide5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1.xml"/></Relationships>
</file>

<file path=ppt/notesSlides/_rels/notesSlide5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2.xml"/></Relationships>
</file>

<file path=ppt/notesSlides/_rels/notesSlide5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3.xml"/></Relationships>
</file>

<file path=ppt/notesSlides/_rels/notesSlide5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4.xml"/></Relationships>
</file>

<file path=ppt/notesSlides/_rels/notesSlide5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5.xml"/></Relationships>
</file>

<file path=ppt/notesSlides/_rels/notesSlide5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6.xml"/></Relationships>
</file>

<file path=ppt/notesSlides/_rels/notesSlide5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7.xml"/></Relationships>
</file>

<file path=ppt/notesSlides/_rels/notesSlide5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8.xml"/></Relationships>
</file>

<file path=ppt/notesSlides/_rels/notesSlide5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9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6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0.xml"/></Relationships>
</file>

<file path=ppt/notesSlides/_rels/notesSlide6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1.xml"/></Relationships>
</file>

<file path=ppt/notesSlides/_rels/notesSlide6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2.xml"/></Relationships>
</file>

<file path=ppt/notesSlides/_rels/notesSlide6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3.xml"/></Relationships>
</file>

<file path=ppt/notesSlides/_rels/notesSlide6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4.xml"/></Relationships>
</file>

<file path=ppt/notesSlides/_rels/notesSlide6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5.xml"/></Relationships>
</file>

<file path=ppt/notesSlides/_rels/notesSlide6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6.xml"/></Relationships>
</file>

<file path=ppt/notesSlides/_rels/notesSlide6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7.xml"/></Relationships>
</file>

<file path=ppt/notesSlides/_rels/notesSlide6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8.xml"/></Relationships>
</file>

<file path=ppt/notesSlides/_rels/notesSlide6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9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7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0.xml"/></Relationships>
</file>

<file path=ppt/notesSlides/_rels/notesSlide7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1.xml"/></Relationships>
</file>

<file path=ppt/notesSlides/_rels/notesSlide7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2.xml"/></Relationships>
</file>

<file path=ppt/notesSlides/_rels/notesSlide7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3.xml"/></Relationships>
</file>

<file path=ppt/notesSlides/_rels/notesSlide7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4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altLang="en-US" sz="1600" b="1" dirty="0" smtClean="0"/>
              <a:t>Family Feud Template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altLang="en-US" sz="1600" dirty="0" smtClean="0"/>
              <a:t>Introduction </a:t>
            </a:r>
            <a:r>
              <a:rPr lang="en-CA" altLang="en-US" sz="1600" dirty="0"/>
              <a:t>Slide – Family Feud!</a:t>
            </a:r>
            <a:endParaRPr lang="en-US" altLang="en-US" dirty="0"/>
          </a:p>
        </p:txBody>
      </p:sp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87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70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85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03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857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427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513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893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745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501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19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altLang="en-US" sz="1600" b="1" dirty="0" smtClean="0"/>
              <a:t>Family Feud Template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altLang="en-US" sz="1600" dirty="0" smtClean="0"/>
              <a:t>Introduction </a:t>
            </a:r>
            <a:r>
              <a:rPr lang="en-CA" altLang="en-US" sz="1600" dirty="0"/>
              <a:t>Slide – Family Feud!</a:t>
            </a:r>
            <a:endParaRPr lang="en-US" altLang="en-US" dirty="0"/>
          </a:p>
        </p:txBody>
      </p:sp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700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520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317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08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2611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647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331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931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501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73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06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altLang="en-US" sz="1600" b="1" dirty="0" smtClean="0"/>
              <a:t>Family Feud Template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altLang="en-US" sz="1600" dirty="0" smtClean="0"/>
              <a:t>Introduction </a:t>
            </a:r>
            <a:r>
              <a:rPr lang="en-CA" altLang="en-US" sz="1600" dirty="0"/>
              <a:t>Slide – Family Feud!</a:t>
            </a:r>
            <a:endParaRPr lang="en-US" altLang="en-US" dirty="0"/>
          </a:p>
        </p:txBody>
      </p:sp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313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820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2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15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250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50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0703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264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008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285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29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867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3957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237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130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077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680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500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575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8163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982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77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321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2072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5426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4676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86131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9606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1538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2083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3114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9290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45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964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4310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7032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271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74188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2233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1954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518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00026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236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54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3758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45762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3765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5568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7658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89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742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20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ns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429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3" name="Rectangle 2"/>
          <p:cNvSpPr/>
          <p:nvPr userDrawn="1"/>
        </p:nvSpPr>
        <p:spPr>
          <a:xfrm>
            <a:off x="4191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4" name="Rectangle 3"/>
          <p:cNvSpPr/>
          <p:nvPr userDrawn="1"/>
        </p:nvSpPr>
        <p:spPr>
          <a:xfrm>
            <a:off x="1905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5" name="Rectangle 4"/>
          <p:cNvSpPr/>
          <p:nvPr userDrawn="1"/>
        </p:nvSpPr>
        <p:spPr>
          <a:xfrm>
            <a:off x="2667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6" name="Rectangle 5"/>
          <p:cNvSpPr/>
          <p:nvPr userDrawn="1"/>
        </p:nvSpPr>
        <p:spPr>
          <a:xfrm>
            <a:off x="6477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7" name="Rectangle 6"/>
          <p:cNvSpPr/>
          <p:nvPr userDrawn="1"/>
        </p:nvSpPr>
        <p:spPr>
          <a:xfrm>
            <a:off x="7239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8" name="Rectangle 7"/>
          <p:cNvSpPr/>
          <p:nvPr userDrawn="1"/>
        </p:nvSpPr>
        <p:spPr>
          <a:xfrm>
            <a:off x="4953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9" name="Rectangle 8"/>
          <p:cNvSpPr/>
          <p:nvPr userDrawn="1"/>
        </p:nvSpPr>
        <p:spPr>
          <a:xfrm>
            <a:off x="5715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0" name="Rectangle 9"/>
          <p:cNvSpPr/>
          <p:nvPr userDrawn="1"/>
        </p:nvSpPr>
        <p:spPr>
          <a:xfrm>
            <a:off x="1143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1" name="Rectangle 10"/>
          <p:cNvSpPr/>
          <p:nvPr userDrawn="1"/>
        </p:nvSpPr>
        <p:spPr>
          <a:xfrm>
            <a:off x="1143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2" name="Rectangle 11"/>
          <p:cNvSpPr/>
          <p:nvPr userDrawn="1"/>
        </p:nvSpPr>
        <p:spPr>
          <a:xfrm>
            <a:off x="7239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3" name="Rectangle 12"/>
          <p:cNvSpPr/>
          <p:nvPr userDrawn="1"/>
        </p:nvSpPr>
        <p:spPr>
          <a:xfrm>
            <a:off x="1905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4" name="Rectangle 13"/>
          <p:cNvSpPr/>
          <p:nvPr userDrawn="1"/>
        </p:nvSpPr>
        <p:spPr>
          <a:xfrm>
            <a:off x="6477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5" name="Rectangle 14"/>
          <p:cNvSpPr/>
          <p:nvPr userDrawn="1"/>
        </p:nvSpPr>
        <p:spPr>
          <a:xfrm>
            <a:off x="2667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6" name="Rectangle 15"/>
          <p:cNvSpPr/>
          <p:nvPr userDrawn="1"/>
        </p:nvSpPr>
        <p:spPr>
          <a:xfrm>
            <a:off x="5715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7" name="Rectangle 16"/>
          <p:cNvSpPr/>
          <p:nvPr userDrawn="1"/>
        </p:nvSpPr>
        <p:spPr>
          <a:xfrm>
            <a:off x="3429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8" name="Rectangle 17"/>
          <p:cNvSpPr/>
          <p:nvPr userDrawn="1"/>
        </p:nvSpPr>
        <p:spPr>
          <a:xfrm>
            <a:off x="4953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9" name="Rectangle 18"/>
          <p:cNvSpPr/>
          <p:nvPr userDrawn="1"/>
        </p:nvSpPr>
        <p:spPr>
          <a:xfrm>
            <a:off x="4191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20" name="TextBox 19"/>
          <p:cNvSpPr txBox="1"/>
          <p:nvPr userDrawn="1"/>
        </p:nvSpPr>
        <p:spPr bwMode="auto">
          <a:xfrm>
            <a:off x="4114800" y="5575756"/>
            <a:ext cx="9144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 anchorCtr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Start Timer</a:t>
            </a:r>
            <a:endParaRPr lang="en-US" sz="8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21" name="TextBox 20">
            <a:hlinkClick r:id="" action="ppaction://hlinkshowjump?jump=nextslide"/>
          </p:cNvPr>
          <p:cNvSpPr txBox="1"/>
          <p:nvPr userDrawn="1"/>
        </p:nvSpPr>
        <p:spPr bwMode="auto">
          <a:xfrm>
            <a:off x="8099424" y="5446064"/>
            <a:ext cx="815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 anchorCtr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GO TO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(question)</a:t>
            </a:r>
            <a:endParaRPr lang="en-US" sz="8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66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Jeopardy-ti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515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116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950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1.wav"/><Relationship Id="rId12" Type="http://schemas.openxmlformats.org/officeDocument/2006/relationships/slide" Target="../slides/slide10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11" Type="http://schemas.openxmlformats.org/officeDocument/2006/relationships/audio" Target="../media/audio5.wav"/><Relationship Id="rId5" Type="http://schemas.openxmlformats.org/officeDocument/2006/relationships/theme" Target="../theme/theme1.xml"/><Relationship Id="rId10" Type="http://schemas.openxmlformats.org/officeDocument/2006/relationships/audio" Target="../media/audio4.wav"/><Relationship Id="rId4" Type="http://schemas.openxmlformats.org/officeDocument/2006/relationships/slideLayout" Target="../slideLayouts/slideLayout4.xml"/><Relationship Id="rId9" Type="http://schemas.openxmlformats.org/officeDocument/2006/relationships/audio" Target="../media/audio3.wav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20"/>
          <p:cNvGrpSpPr>
            <a:grpSpLocks/>
          </p:cNvGrpSpPr>
          <p:nvPr userDrawn="1"/>
        </p:nvGrpSpPr>
        <p:grpSpPr bwMode="auto">
          <a:xfrm>
            <a:off x="6172200" y="6172200"/>
            <a:ext cx="2643188" cy="534988"/>
            <a:chOff x="6172200" y="6172200"/>
            <a:chExt cx="2643188" cy="534544"/>
          </a:xfrm>
        </p:grpSpPr>
        <p:sp>
          <p:nvSpPr>
            <p:cNvPr id="22" name="Text Box 63"/>
            <p:cNvSpPr txBox="1">
              <a:spLocks noChangeArrowheads="1"/>
            </p:cNvSpPr>
            <p:nvPr/>
          </p:nvSpPr>
          <p:spPr bwMode="auto">
            <a:xfrm>
              <a:off x="7467600" y="6491023"/>
              <a:ext cx="533400" cy="215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chemeClr val="bg1"/>
                  </a:solidFill>
                  <a:effectLst/>
                </a:rPr>
                <a:t>Cheer</a:t>
              </a:r>
            </a:p>
          </p:txBody>
        </p:sp>
        <p:sp>
          <p:nvSpPr>
            <p:cNvPr id="23" name="Text Box 64"/>
            <p:cNvSpPr txBox="1">
              <a:spLocks noChangeArrowheads="1"/>
            </p:cNvSpPr>
            <p:nvPr/>
          </p:nvSpPr>
          <p:spPr bwMode="auto">
            <a:xfrm>
              <a:off x="8229600" y="6491023"/>
              <a:ext cx="585788" cy="214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chemeClr val="bg1"/>
                  </a:solidFill>
                  <a:effectLst/>
                </a:rPr>
                <a:t>Silence</a:t>
              </a:r>
            </a:p>
          </p:txBody>
        </p:sp>
        <p:sp>
          <p:nvSpPr>
            <p:cNvPr id="24" name="Text Box 65"/>
            <p:cNvSpPr txBox="1">
              <a:spLocks noChangeArrowheads="1"/>
            </p:cNvSpPr>
            <p:nvPr/>
          </p:nvSpPr>
          <p:spPr bwMode="auto">
            <a:xfrm>
              <a:off x="7062788" y="6491023"/>
              <a:ext cx="457200" cy="214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chemeClr val="bg1"/>
                  </a:solidFill>
                  <a:effectLst/>
                </a:rPr>
                <a:t>Lose</a:t>
              </a:r>
            </a:p>
          </p:txBody>
        </p:sp>
        <p:sp>
          <p:nvSpPr>
            <p:cNvPr id="25" name="Text Box 67"/>
            <p:cNvSpPr txBox="1">
              <a:spLocks noChangeArrowheads="1"/>
            </p:cNvSpPr>
            <p:nvPr/>
          </p:nvSpPr>
          <p:spPr bwMode="auto">
            <a:xfrm>
              <a:off x="6629400" y="6491023"/>
              <a:ext cx="549275" cy="215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 smtClean="0">
                  <a:solidFill>
                    <a:schemeClr val="bg1"/>
                  </a:solidFill>
                  <a:effectLst/>
                </a:rPr>
                <a:t>Timer</a:t>
              </a:r>
              <a:endParaRPr lang="en-US" altLang="en-US" sz="800" b="1" dirty="0"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26" name="Text Box 69"/>
            <p:cNvSpPr txBox="1">
              <a:spLocks noChangeArrowheads="1"/>
            </p:cNvSpPr>
            <p:nvPr/>
          </p:nvSpPr>
          <p:spPr bwMode="auto">
            <a:xfrm>
              <a:off x="7885113" y="6491023"/>
              <a:ext cx="457200" cy="214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chemeClr val="bg1"/>
                  </a:solidFill>
                  <a:effectLst/>
                </a:rPr>
                <a:t>Boo</a:t>
              </a:r>
            </a:p>
          </p:txBody>
        </p:sp>
        <p:sp>
          <p:nvSpPr>
            <p:cNvPr id="27" name="AutoShape 60">
              <a:hlinkClick r:id="" action="ppaction://noaction" highlightClick="1">
                <a:snd r:embed="rId7" name="cheering1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7512050" y="6172200"/>
              <a:ext cx="365125" cy="364822"/>
            </a:xfrm>
            <a:prstGeom prst="actionButtonSound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8" name="AutoShape 61">
              <a:hlinkClick r:id="" action="ppaction://noaction" highlightClick="1">
                <a:snd r:embed="rId8" name="tpirhorns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7102475" y="6172200"/>
              <a:ext cx="365125" cy="364822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9" name="AutoShape 62">
              <a:hlinkClick r:id="" action="ppaction://noaction" highlightClick="1" endSnd="1"/>
            </p:cNvPr>
            <p:cNvSpPr>
              <a:spLocks noChangeArrowheads="1"/>
            </p:cNvSpPr>
            <p:nvPr/>
          </p:nvSpPr>
          <p:spPr bwMode="auto">
            <a:xfrm>
              <a:off x="8328025" y="6172200"/>
              <a:ext cx="365125" cy="364822"/>
            </a:xfrm>
            <a:prstGeom prst="actionButtonSound">
              <a:avLst/>
            </a:prstGeom>
            <a:solidFill>
              <a:srgbClr val="F6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0" name="AutoShape 66">
              <a:hlinkClick r:id="" action="ppaction://noaction" highlightClick="1">
                <a:snd r:embed="rId9" name="30 Second Timer With Jeopardy Thinking Music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6707188" y="6172200"/>
              <a:ext cx="365125" cy="364822"/>
            </a:xfrm>
            <a:prstGeom prst="actionButtonSound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1" name="AutoShape 68">
              <a:hlinkClick r:id="" action="ppaction://noaction" highlightClick="1">
                <a:snd r:embed="rId10" name="boo3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7924800" y="6172200"/>
              <a:ext cx="365125" cy="364822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2" name="AutoShape 61">
              <a:hlinkClick r:id="" action="ppaction://noaction" highlightClick="1">
                <a:snd r:embed="rId11" name="Jeopardy Intro 1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6288088" y="6172200"/>
              <a:ext cx="365125" cy="364822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3" name="Text Box 65"/>
            <p:cNvSpPr txBox="1">
              <a:spLocks noChangeArrowheads="1"/>
            </p:cNvSpPr>
            <p:nvPr/>
          </p:nvSpPr>
          <p:spPr bwMode="auto">
            <a:xfrm>
              <a:off x="6172200" y="6491023"/>
              <a:ext cx="533400" cy="215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 smtClean="0">
                  <a:solidFill>
                    <a:schemeClr val="bg1"/>
                  </a:solidFill>
                  <a:effectLst/>
                </a:rPr>
                <a:t>Theme</a:t>
              </a:r>
              <a:endParaRPr lang="en-US" altLang="en-US" sz="800" b="1" dirty="0">
                <a:solidFill>
                  <a:schemeClr val="bg1"/>
                </a:solidFill>
                <a:effectLst/>
              </a:endParaRPr>
            </a:p>
          </p:txBody>
        </p:sp>
      </p:grpSp>
      <p:pic>
        <p:nvPicPr>
          <p:cNvPr id="1032" name="Picture 2">
            <a:hlinkClick r:id="rId1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88" y="5986463"/>
            <a:ext cx="72072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83300"/>
            <a:ext cx="18669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19" r:id="rId2"/>
    <p:sldLayoutId id="2147483713" r:id="rId3"/>
    <p:sldLayoutId id="2147483724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slide" Target="slide53.xml"/><Relationship Id="rId18" Type="http://schemas.openxmlformats.org/officeDocument/2006/relationships/slide" Target="slide45.xml"/><Relationship Id="rId26" Type="http://schemas.openxmlformats.org/officeDocument/2006/relationships/slide" Target="slide68.xml"/><Relationship Id="rId3" Type="http://schemas.openxmlformats.org/officeDocument/2006/relationships/image" Target="../media/image7.jpeg"/><Relationship Id="rId21" Type="http://schemas.openxmlformats.org/officeDocument/2006/relationships/slide" Target="slide17.xml"/><Relationship Id="rId34" Type="http://schemas.openxmlformats.org/officeDocument/2006/relationships/slide" Target="slide21.xml"/><Relationship Id="rId7" Type="http://schemas.openxmlformats.org/officeDocument/2006/relationships/slide" Target="slide51.xml"/><Relationship Id="rId12" Type="http://schemas.openxmlformats.org/officeDocument/2006/relationships/slide" Target="slide43.xml"/><Relationship Id="rId17" Type="http://schemas.openxmlformats.org/officeDocument/2006/relationships/slide" Target="slide35.xml"/><Relationship Id="rId25" Type="http://schemas.openxmlformats.org/officeDocument/2006/relationships/slide" Target="slide57.xml"/><Relationship Id="rId33" Type="http://schemas.openxmlformats.org/officeDocument/2006/relationships/slide" Target="slide72.xml"/><Relationship Id="rId2" Type="http://schemas.openxmlformats.org/officeDocument/2006/relationships/notesSlide" Target="../notesSlides/notesSlide10.xml"/><Relationship Id="rId16" Type="http://schemas.openxmlformats.org/officeDocument/2006/relationships/slide" Target="slide25.xml"/><Relationship Id="rId20" Type="http://schemas.openxmlformats.org/officeDocument/2006/relationships/slide" Target="slide66.xml"/><Relationship Id="rId29" Type="http://schemas.openxmlformats.org/officeDocument/2006/relationships/slide" Target="slide39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1.xml"/><Relationship Id="rId11" Type="http://schemas.openxmlformats.org/officeDocument/2006/relationships/slide" Target="slide33.xml"/><Relationship Id="rId24" Type="http://schemas.openxmlformats.org/officeDocument/2006/relationships/slide" Target="slide49.xml"/><Relationship Id="rId32" Type="http://schemas.openxmlformats.org/officeDocument/2006/relationships/slide" Target="slide70.xml"/><Relationship Id="rId5" Type="http://schemas.openxmlformats.org/officeDocument/2006/relationships/slide" Target="slide31.xml"/><Relationship Id="rId15" Type="http://schemas.openxmlformats.org/officeDocument/2006/relationships/slide" Target="slide15.xml"/><Relationship Id="rId23" Type="http://schemas.openxmlformats.org/officeDocument/2006/relationships/slide" Target="slide37.xml"/><Relationship Id="rId28" Type="http://schemas.openxmlformats.org/officeDocument/2006/relationships/slide" Target="slide29.xml"/><Relationship Id="rId10" Type="http://schemas.openxmlformats.org/officeDocument/2006/relationships/slide" Target="slide23.xml"/><Relationship Id="rId19" Type="http://schemas.openxmlformats.org/officeDocument/2006/relationships/slide" Target="slide55.xml"/><Relationship Id="rId31" Type="http://schemas.openxmlformats.org/officeDocument/2006/relationships/slide" Target="slide59.xml"/><Relationship Id="rId4" Type="http://schemas.openxmlformats.org/officeDocument/2006/relationships/slide" Target="slide11.xml"/><Relationship Id="rId9" Type="http://schemas.openxmlformats.org/officeDocument/2006/relationships/slide" Target="slide13.xml"/><Relationship Id="rId14" Type="http://schemas.openxmlformats.org/officeDocument/2006/relationships/slide" Target="slide64.xml"/><Relationship Id="rId22" Type="http://schemas.openxmlformats.org/officeDocument/2006/relationships/slide" Target="slide27.xml"/><Relationship Id="rId27" Type="http://schemas.openxmlformats.org/officeDocument/2006/relationships/slide" Target="slide19.xml"/><Relationship Id="rId30" Type="http://schemas.openxmlformats.org/officeDocument/2006/relationships/slide" Target="slide47.xml"/><Relationship Id="rId8" Type="http://schemas.openxmlformats.org/officeDocument/2006/relationships/slide" Target="slide6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Reid@youthdownloads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AutoShape 11"/>
          <p:cNvSpPr>
            <a:spLocks noChangeArrowheads="1"/>
          </p:cNvSpPr>
          <p:nvPr/>
        </p:nvSpPr>
        <p:spPr bwMode="auto">
          <a:xfrm>
            <a:off x="0" y="0"/>
            <a:ext cx="4391025" cy="6858000"/>
          </a:xfrm>
          <a:prstGeom prst="parallelogram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0"/>
                </a:schemeClr>
              </a:gs>
              <a:gs pos="50000">
                <a:schemeClr val="bg1">
                  <a:alpha val="25000"/>
                </a:schemeClr>
              </a:gs>
              <a:gs pos="100000">
                <a:schemeClr val="accent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altLang="en-US" sz="6000" b="1" i="1">
              <a:solidFill>
                <a:srgbClr val="000066"/>
              </a:solidFill>
            </a:endParaRPr>
          </a:p>
        </p:txBody>
      </p:sp>
      <p:sp>
        <p:nvSpPr>
          <p:cNvPr id="6156" name="AutoShape 12"/>
          <p:cNvSpPr>
            <a:spLocks noChangeArrowheads="1"/>
          </p:cNvSpPr>
          <p:nvPr/>
        </p:nvSpPr>
        <p:spPr bwMode="auto">
          <a:xfrm>
            <a:off x="4675188" y="-18875"/>
            <a:ext cx="4391025" cy="6858000"/>
          </a:xfrm>
          <a:prstGeom prst="parallelogram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0"/>
                </a:schemeClr>
              </a:gs>
              <a:gs pos="50000">
                <a:schemeClr val="bg1">
                  <a:alpha val="58000"/>
                </a:schemeClr>
              </a:gs>
              <a:gs pos="100000">
                <a:schemeClr val="accent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altLang="en-US" sz="6600" b="1" i="1">
              <a:solidFill>
                <a:srgbClr val="000066"/>
              </a:solidFill>
            </a:endParaRPr>
          </a:p>
        </p:txBody>
      </p:sp>
      <p:sp>
        <p:nvSpPr>
          <p:cNvPr id="6179" name="Rectangle 35"/>
          <p:cNvSpPr>
            <a:spLocks noChangeArrowheads="1"/>
          </p:cNvSpPr>
          <p:nvPr/>
        </p:nvSpPr>
        <p:spPr bwMode="auto">
          <a:xfrm>
            <a:off x="-30163" y="76200"/>
            <a:ext cx="31994476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Impact" pitchFamily="34" charset="0"/>
              </a:rPr>
              <a:t>Homeless JEOPARDY     HCH JEOPARDY    Health Center  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JEOPARDY Homeless JEOPARDY     HCH JEOPARDY    Health Center  </a:t>
            </a:r>
            <a:r>
              <a:rPr lang="en-US" altLang="en-US" sz="2800" dirty="0" smtClean="0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Homeless JEOPARDY     HCH JEOPARDY    Health Center  </a:t>
            </a:r>
            <a:r>
              <a:rPr lang="en-US" altLang="en-US" sz="2800" dirty="0" smtClean="0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Homeless JEOPARDY     HCH JEOPARDY    Health Center  </a:t>
            </a:r>
            <a:r>
              <a:rPr lang="en-US" altLang="en-US" sz="2800" dirty="0" smtClean="0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Homeless JEOPARDY     HCH JEOPARDY    Health Center  </a:t>
            </a:r>
            <a:r>
              <a:rPr lang="en-US" altLang="en-US" sz="2800" dirty="0" smtClean="0">
                <a:solidFill>
                  <a:schemeClr val="bg1"/>
                </a:solidFill>
                <a:latin typeface="Impact" pitchFamily="34" charset="0"/>
              </a:rPr>
              <a:t>JEOPARDY</a:t>
            </a:r>
            <a:endParaRPr lang="en-US" altLang="en-US" sz="28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6180" name="Rectangle 36"/>
          <p:cNvSpPr>
            <a:spLocks noChangeArrowheads="1"/>
          </p:cNvSpPr>
          <p:nvPr/>
        </p:nvSpPr>
        <p:spPr bwMode="auto">
          <a:xfrm>
            <a:off x="-22850475" y="5257800"/>
            <a:ext cx="31994475" cy="1371600"/>
          </a:xfrm>
          <a:prstGeom prst="rect">
            <a:avLst/>
          </a:prstGeom>
          <a:gradFill rotWithShape="1">
            <a:gsLst>
              <a:gs pos="0">
                <a:srgbClr val="EDD15B">
                  <a:gamma/>
                  <a:shade val="46275"/>
                  <a:invGamma/>
                  <a:alpha val="0"/>
                </a:srgbClr>
              </a:gs>
              <a:gs pos="50000">
                <a:schemeClr val="bg1">
                  <a:alpha val="27000"/>
                </a:schemeClr>
              </a:gs>
              <a:gs pos="100000">
                <a:srgbClr val="EDD15B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JEOPARDY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</a:t>
            </a:r>
          </a:p>
        </p:txBody>
      </p:sp>
      <p:pic>
        <p:nvPicPr>
          <p:cNvPr id="6164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05000"/>
            <a:ext cx="8915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>
    <p:sndAc>
      <p:stSnd>
        <p:snd r:embed="rId3" name="Jeopardy Intro 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1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1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61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61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3007 L -2.49896 0.03007 " pathEditMode="fixed" rAng="0" ptsTypes="AA">
                                      <p:cBhvr>
                                        <p:cTn id="26" dur="11000" fill="hold"/>
                                        <p:tgtEl>
                                          <p:spTgt spid="6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948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3098 L 2.49896 -0.03098 " pathEditMode="fixed" rAng="0" ptsTypes="AA">
                                      <p:cBhvr>
                                        <p:cTn id="31" dur="11000" fill="hold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948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2"/>
          <p:cNvSpPr txBox="1">
            <a:spLocks noChangeArrowheads="1"/>
          </p:cNvSpPr>
          <p:nvPr/>
        </p:nvSpPr>
        <p:spPr bwMode="auto">
          <a:xfrm>
            <a:off x="762000" y="16097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4" action="ppaction://hlinksldjump"/>
              </a:rPr>
              <a:t>$100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68" name="Text Box 53"/>
          <p:cNvSpPr txBox="1">
            <a:spLocks noChangeArrowheads="1"/>
          </p:cNvSpPr>
          <p:nvPr/>
        </p:nvSpPr>
        <p:spPr bwMode="auto">
          <a:xfrm>
            <a:off x="3316288" y="16097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5" action="ppaction://hlinksldjump"/>
              </a:rPr>
              <a:t>$100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69" name="Text Box 58"/>
          <p:cNvSpPr txBox="1">
            <a:spLocks noChangeArrowheads="1"/>
          </p:cNvSpPr>
          <p:nvPr/>
        </p:nvSpPr>
        <p:spPr bwMode="auto">
          <a:xfrm>
            <a:off x="4648200" y="16097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6" action="ppaction://hlinksldjump"/>
              </a:rPr>
              <a:t>$100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0" name="Text Box 63"/>
          <p:cNvSpPr txBox="1">
            <a:spLocks noChangeArrowheads="1"/>
          </p:cNvSpPr>
          <p:nvPr/>
        </p:nvSpPr>
        <p:spPr bwMode="auto">
          <a:xfrm>
            <a:off x="5943600" y="16097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7" action="ppaction://hlinksldjump"/>
              </a:rPr>
              <a:t>$100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1" name="Text Box 69"/>
          <p:cNvSpPr txBox="1">
            <a:spLocks noChangeArrowheads="1"/>
          </p:cNvSpPr>
          <p:nvPr/>
        </p:nvSpPr>
        <p:spPr bwMode="auto">
          <a:xfrm>
            <a:off x="7254875" y="16097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8" action="ppaction://hlinksldjump"/>
              </a:rPr>
              <a:t>$100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2" name="Text Box 43"/>
          <p:cNvSpPr txBox="1">
            <a:spLocks noChangeArrowheads="1"/>
          </p:cNvSpPr>
          <p:nvPr/>
        </p:nvSpPr>
        <p:spPr bwMode="auto">
          <a:xfrm>
            <a:off x="762000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9" action="ppaction://hlinksldjump"/>
              </a:rPr>
              <a:t>$200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3" name="Text Box 49"/>
          <p:cNvSpPr txBox="1">
            <a:spLocks noChangeArrowheads="1"/>
          </p:cNvSpPr>
          <p:nvPr/>
        </p:nvSpPr>
        <p:spPr bwMode="auto">
          <a:xfrm>
            <a:off x="2035175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10" action="ppaction://hlinksldjump"/>
              </a:rPr>
              <a:t>$200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4" name="Text Box 54"/>
          <p:cNvSpPr txBox="1">
            <a:spLocks noChangeArrowheads="1"/>
          </p:cNvSpPr>
          <p:nvPr/>
        </p:nvSpPr>
        <p:spPr bwMode="auto">
          <a:xfrm>
            <a:off x="3317875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11" action="ppaction://hlinksldjump"/>
              </a:rPr>
              <a:t>$200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5" name="Text Box 59"/>
          <p:cNvSpPr txBox="1">
            <a:spLocks noChangeArrowheads="1"/>
          </p:cNvSpPr>
          <p:nvPr/>
        </p:nvSpPr>
        <p:spPr bwMode="auto">
          <a:xfrm>
            <a:off x="4648200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2" action="ppaction://hlinksldjump"/>
              </a:rPr>
              <a:t>$200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6" name="Text Box 64"/>
          <p:cNvSpPr txBox="1">
            <a:spLocks noChangeArrowheads="1"/>
          </p:cNvSpPr>
          <p:nvPr/>
        </p:nvSpPr>
        <p:spPr bwMode="auto">
          <a:xfrm>
            <a:off x="5943600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3" action="ppaction://hlinksldjump"/>
              </a:rPr>
              <a:t>$200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7" name="Text Box 70"/>
          <p:cNvSpPr txBox="1">
            <a:spLocks noChangeArrowheads="1"/>
          </p:cNvSpPr>
          <p:nvPr/>
        </p:nvSpPr>
        <p:spPr bwMode="auto">
          <a:xfrm>
            <a:off x="7254875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4" action="ppaction://hlinksldjump"/>
              </a:rPr>
              <a:t>$200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8" name="Text Box 44"/>
          <p:cNvSpPr txBox="1">
            <a:spLocks noChangeArrowheads="1"/>
          </p:cNvSpPr>
          <p:nvPr/>
        </p:nvSpPr>
        <p:spPr bwMode="auto">
          <a:xfrm>
            <a:off x="762000" y="321627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5" action="ppaction://hlinksldjump"/>
              </a:rPr>
              <a:t>$300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9" name="Text Box 50"/>
          <p:cNvSpPr txBox="1">
            <a:spLocks noChangeArrowheads="1"/>
          </p:cNvSpPr>
          <p:nvPr/>
        </p:nvSpPr>
        <p:spPr bwMode="auto">
          <a:xfrm>
            <a:off x="2035175" y="32131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6" action="ppaction://hlinksldjump"/>
              </a:rPr>
              <a:t>$300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0" name="Text Box 55"/>
          <p:cNvSpPr txBox="1">
            <a:spLocks noChangeArrowheads="1"/>
          </p:cNvSpPr>
          <p:nvPr/>
        </p:nvSpPr>
        <p:spPr bwMode="auto">
          <a:xfrm>
            <a:off x="3317875" y="32004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17" action="ppaction://hlinksldjump"/>
              </a:rPr>
              <a:t>$300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1" name="Text Box 60"/>
          <p:cNvSpPr txBox="1">
            <a:spLocks noChangeArrowheads="1"/>
          </p:cNvSpPr>
          <p:nvPr/>
        </p:nvSpPr>
        <p:spPr bwMode="auto">
          <a:xfrm>
            <a:off x="4648200" y="32131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8" action="ppaction://hlinksldjump"/>
              </a:rPr>
              <a:t>$300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2" name="Text Box 65"/>
          <p:cNvSpPr txBox="1">
            <a:spLocks noChangeArrowheads="1"/>
          </p:cNvSpPr>
          <p:nvPr/>
        </p:nvSpPr>
        <p:spPr bwMode="auto">
          <a:xfrm>
            <a:off x="5943600" y="32131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9" action="ppaction://hlinksldjump"/>
              </a:rPr>
              <a:t>$300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3" name="Text Box 71"/>
          <p:cNvSpPr txBox="1">
            <a:spLocks noChangeArrowheads="1"/>
          </p:cNvSpPr>
          <p:nvPr/>
        </p:nvSpPr>
        <p:spPr bwMode="auto">
          <a:xfrm>
            <a:off x="7254875" y="32131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0" action="ppaction://hlinksldjump"/>
              </a:rPr>
              <a:t>$300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4" name="Text Box 45"/>
          <p:cNvSpPr txBox="1">
            <a:spLocks noChangeArrowheads="1"/>
          </p:cNvSpPr>
          <p:nvPr/>
        </p:nvSpPr>
        <p:spPr bwMode="auto">
          <a:xfrm>
            <a:off x="762000" y="40100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1" action="ppaction://hlinksldjump"/>
              </a:rPr>
              <a:t>$400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5" name="Text Box 51"/>
          <p:cNvSpPr txBox="1">
            <a:spLocks noChangeArrowheads="1"/>
          </p:cNvSpPr>
          <p:nvPr/>
        </p:nvSpPr>
        <p:spPr bwMode="auto">
          <a:xfrm>
            <a:off x="2035175" y="400685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2" action="ppaction://hlinksldjump"/>
              </a:rPr>
              <a:t>$400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6" name="Text Box 56"/>
          <p:cNvSpPr txBox="1">
            <a:spLocks noChangeArrowheads="1"/>
          </p:cNvSpPr>
          <p:nvPr/>
        </p:nvSpPr>
        <p:spPr bwMode="auto">
          <a:xfrm>
            <a:off x="3317875" y="400685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3" action="ppaction://hlinksldjump"/>
              </a:rPr>
              <a:t>$400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7" name="Text Box 61"/>
          <p:cNvSpPr txBox="1">
            <a:spLocks noChangeArrowheads="1"/>
          </p:cNvSpPr>
          <p:nvPr/>
        </p:nvSpPr>
        <p:spPr bwMode="auto">
          <a:xfrm>
            <a:off x="4739103" y="397827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4" action="ppaction://hlinksldjump"/>
              </a:rPr>
              <a:t>$400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8" name="Text Box 66"/>
          <p:cNvSpPr txBox="1">
            <a:spLocks noChangeArrowheads="1"/>
          </p:cNvSpPr>
          <p:nvPr/>
        </p:nvSpPr>
        <p:spPr bwMode="auto">
          <a:xfrm>
            <a:off x="5943600" y="400685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5" action="ppaction://hlinksldjump"/>
              </a:rPr>
              <a:t>$400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9" name="Text Box 72"/>
          <p:cNvSpPr txBox="1">
            <a:spLocks noChangeArrowheads="1"/>
          </p:cNvSpPr>
          <p:nvPr/>
        </p:nvSpPr>
        <p:spPr bwMode="auto">
          <a:xfrm>
            <a:off x="7254875" y="400685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6" action="ppaction://hlinksldjump"/>
              </a:rPr>
              <a:t>$400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0" name="Text Box 46"/>
          <p:cNvSpPr txBox="1">
            <a:spLocks noChangeArrowheads="1"/>
          </p:cNvSpPr>
          <p:nvPr/>
        </p:nvSpPr>
        <p:spPr bwMode="auto">
          <a:xfrm>
            <a:off x="762000" y="480377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7" action="ppaction://hlinksldjump"/>
              </a:rPr>
              <a:t>$500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1" name="Text Box 52"/>
          <p:cNvSpPr txBox="1">
            <a:spLocks noChangeArrowheads="1"/>
          </p:cNvSpPr>
          <p:nvPr/>
        </p:nvSpPr>
        <p:spPr bwMode="auto">
          <a:xfrm>
            <a:off x="2035175" y="48006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8" action="ppaction://hlinksldjump"/>
              </a:rPr>
              <a:t>$500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2" name="Text Box 57"/>
          <p:cNvSpPr txBox="1">
            <a:spLocks noChangeArrowheads="1"/>
          </p:cNvSpPr>
          <p:nvPr/>
        </p:nvSpPr>
        <p:spPr bwMode="auto">
          <a:xfrm>
            <a:off x="3317875" y="48006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9" action="ppaction://hlinksldjump"/>
              </a:rPr>
              <a:t>$500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3" name="Text Box 62"/>
          <p:cNvSpPr txBox="1">
            <a:spLocks noChangeArrowheads="1"/>
          </p:cNvSpPr>
          <p:nvPr/>
        </p:nvSpPr>
        <p:spPr bwMode="auto">
          <a:xfrm>
            <a:off x="4648200" y="48006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30" action="ppaction://hlinksldjump"/>
              </a:rPr>
              <a:t>$500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4" name="Text Box 67"/>
          <p:cNvSpPr txBox="1">
            <a:spLocks noChangeArrowheads="1"/>
          </p:cNvSpPr>
          <p:nvPr/>
        </p:nvSpPr>
        <p:spPr bwMode="auto">
          <a:xfrm>
            <a:off x="5943600" y="48006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31" action="ppaction://hlinksldjump"/>
              </a:rPr>
              <a:t>$500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5" name="Text Box 73"/>
          <p:cNvSpPr txBox="1">
            <a:spLocks noChangeArrowheads="1"/>
          </p:cNvSpPr>
          <p:nvPr/>
        </p:nvSpPr>
        <p:spPr bwMode="auto">
          <a:xfrm>
            <a:off x="7254875" y="48006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32" action="ppaction://hlinksldjump"/>
              </a:rPr>
              <a:t>$500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6125" y="725488"/>
            <a:ext cx="1166813" cy="646331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/>
            <a:r>
              <a:rPr lang="en-US" altLang="en-US" sz="12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HCH funders Acronyms</a:t>
            </a:r>
            <a:endParaRPr lang="en-US" altLang="en-US" sz="12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095500" y="725379"/>
            <a:ext cx="1165225" cy="646331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/>
            <a:r>
              <a:rPr lang="en-US" altLang="en-US" sz="12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HCH Health Center Partners</a:t>
            </a:r>
            <a:endParaRPr lang="en-US" altLang="en-US" sz="12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375025" y="733073"/>
            <a:ext cx="1166813" cy="630942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/>
            <a:r>
              <a:rPr lang="en-US" altLang="en-US" sz="12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HCH Health Center </a:t>
            </a:r>
            <a:r>
              <a:rPr lang="en-US" altLang="en-US" sz="11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Governance</a:t>
            </a:r>
            <a:endParaRPr lang="en-US" altLang="en-US" sz="11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654550" y="725379"/>
            <a:ext cx="1166813" cy="646331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/>
            <a:r>
              <a:rPr lang="en-US" altLang="en-US" sz="12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HCH Health Care Services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995988" y="633046"/>
            <a:ext cx="1166812" cy="830997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/>
            <a:r>
              <a:rPr lang="en-US" altLang="en-US" sz="12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Alameda County Homeless Facts</a:t>
            </a:r>
            <a:endParaRPr lang="en-US" altLang="en-US" sz="12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273131" y="721594"/>
            <a:ext cx="1166812" cy="600164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/>
            <a:r>
              <a:rPr lang="en-US" altLang="en-US" sz="11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HRSA Operational Site Visit</a:t>
            </a:r>
            <a:endParaRPr lang="en-US" altLang="en-US" sz="11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11302" name="TextBox 1"/>
          <p:cNvSpPr txBox="1">
            <a:spLocks noChangeArrowheads="1"/>
          </p:cNvSpPr>
          <p:nvPr/>
        </p:nvSpPr>
        <p:spPr bwMode="auto">
          <a:xfrm>
            <a:off x="7081838" y="5486400"/>
            <a:ext cx="1452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 b="1" dirty="0">
                <a:solidFill>
                  <a:schemeClr val="bg1"/>
                </a:solidFill>
                <a:latin typeface="Arial Narrow" pitchFamily="34" charset="0"/>
                <a:cs typeface="Arial" charset="0"/>
                <a:hlinkClick r:id="rId33" action="ppaction://hlinksldjump"/>
              </a:rPr>
              <a:t>FINAL JEOPARDY</a:t>
            </a:r>
            <a:endParaRPr lang="en-US" altLang="en-US" sz="1400" b="1" dirty="0">
              <a:solidFill>
                <a:schemeClr val="bg1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39" name="Text Box 42"/>
          <p:cNvSpPr txBox="1">
            <a:spLocks noChangeArrowheads="1"/>
          </p:cNvSpPr>
          <p:nvPr/>
        </p:nvSpPr>
        <p:spPr bwMode="auto">
          <a:xfrm>
            <a:off x="2035175" y="16002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34" action="ppaction://hlinksldjump"/>
              </a:rPr>
              <a:t>$100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5"/>
          <p:cNvSpPr txBox="1">
            <a:spLocks noChangeArrowheads="1"/>
          </p:cNvSpPr>
          <p:nvPr/>
        </p:nvSpPr>
        <p:spPr bwMode="auto">
          <a:xfrm>
            <a:off x="838200" y="1406844"/>
            <a:ext cx="756602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This is the federal agency that funds and directly oversees the Health Center program, including ACHCH.</a:t>
            </a: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5"/>
          <p:cNvSpPr txBox="1">
            <a:spLocks noChangeArrowheads="1"/>
          </p:cNvSpPr>
          <p:nvPr/>
        </p:nvSpPr>
        <p:spPr bwMode="auto">
          <a:xfrm>
            <a:off x="815975" y="600671"/>
            <a:ext cx="7566025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HRSA – Health Resources &amp; Services Administration?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5"/>
          <p:cNvSpPr txBox="1">
            <a:spLocks noChangeArrowheads="1"/>
          </p:cNvSpPr>
          <p:nvPr/>
        </p:nvSpPr>
        <p:spPr bwMode="auto">
          <a:xfrm>
            <a:off x="815975" y="1327219"/>
            <a:ext cx="756602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This is the Federal Agency responsible for meeting US housing and fair housing needs, headed by Ben Carson. 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5"/>
          <p:cNvSpPr txBox="1">
            <a:spLocks noChangeArrowheads="1"/>
          </p:cNvSpPr>
          <p:nvPr/>
        </p:nvSpPr>
        <p:spPr bwMode="auto">
          <a:xfrm>
            <a:off x="815975" y="1532216"/>
            <a:ext cx="756602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the Department of Housing and Urban Development (HUD)?</a:t>
            </a:r>
            <a:endParaRPr lang="en-US" altLang="en-US" sz="48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5"/>
          <p:cNvSpPr txBox="1">
            <a:spLocks noChangeArrowheads="1"/>
          </p:cNvSpPr>
          <p:nvPr/>
        </p:nvSpPr>
        <p:spPr bwMode="auto">
          <a:xfrm>
            <a:off x="815975" y="447498"/>
            <a:ext cx="7566025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 smtClean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HCSA is the acronym for this County Agency housing the HCH health center</a:t>
            </a:r>
            <a:endParaRPr lang="en-US" altLang="en-US" sz="54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5"/>
          <p:cNvSpPr txBox="1">
            <a:spLocks noChangeArrowheads="1"/>
          </p:cNvSpPr>
          <p:nvPr/>
        </p:nvSpPr>
        <p:spPr bwMode="auto">
          <a:xfrm>
            <a:off x="815975" y="1586270"/>
            <a:ext cx="7566025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Alameda County Health Care Services Agency?</a:t>
            </a:r>
            <a:endParaRPr lang="en-US" altLang="en-US" sz="54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5"/>
          <p:cNvSpPr txBox="1">
            <a:spLocks noChangeArrowheads="1"/>
          </p:cNvSpPr>
          <p:nvPr/>
        </p:nvSpPr>
        <p:spPr bwMode="auto">
          <a:xfrm>
            <a:off x="838200" y="1378327"/>
            <a:ext cx="756602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This new County program formerly called Whole Person Care, and focuses on improving coordination, care and access to care for homeless and medically fragile persons in Alameda County.</a:t>
            </a:r>
            <a:endParaRPr lang="en-US" altLang="en-US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815975" y="1355438"/>
            <a:ext cx="756602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Alameda County Care Connect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or AC3?</a:t>
            </a:r>
            <a:endParaRPr lang="en-US" altLang="en-US" sz="48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5"/>
          <p:cNvSpPr txBox="1">
            <a:spLocks noChangeArrowheads="1"/>
          </p:cNvSpPr>
          <p:nvPr/>
        </p:nvSpPr>
        <p:spPr bwMode="auto">
          <a:xfrm>
            <a:off x="815975" y="862996"/>
            <a:ext cx="7566025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The acronym MHSA is the California “millionaire tax” -- Prop 63 -- that provides funding for increased wellness service for persons with serious mental illness.  This is the funding for HCH/Lifelong TRUST health center. 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389714" y="419755"/>
            <a:ext cx="8373286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 anchorCtr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FAQ: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Q. How do I reset the links on the main board back to yellow?</a:t>
            </a:r>
          </a:p>
          <a:p>
            <a:pPr>
              <a:spcBef>
                <a:spcPct val="0"/>
              </a:spcBef>
            </a:pPr>
            <a:r>
              <a:rPr lang="en-US" sz="20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Simply close the PowerPoint file, and re-open, and the links will turn back to yellow.</a:t>
            </a:r>
          </a:p>
          <a:p>
            <a:pPr marL="457200" indent="-457200">
              <a:spcBef>
                <a:spcPct val="0"/>
              </a:spcBef>
              <a:buAutoNum type="alphaUcPeriod"/>
            </a:pPr>
            <a:endParaRPr lang="en-US" sz="2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Q.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aren’t the sound effects working?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If the sound effects aren’t working, I would suggest upgrading your PowerPoint to something newer than 2008, and using a PC instead of a Mac if possible. Also, Google slides, Keynotes, etc. are not supported.</a:t>
            </a:r>
          </a:p>
          <a:p>
            <a:pPr marL="457200" indent="-457200">
              <a:spcBef>
                <a:spcPct val="0"/>
              </a:spcBef>
              <a:buFontTx/>
              <a:buAutoNum type="alphaUcPeriod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Q. Can I get a board with less categories? Can I add a custom logo?</a:t>
            </a:r>
          </a:p>
          <a:p>
            <a:r>
              <a:rPr lang="en-US" sz="20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Unfortunately these changes are a little too complex for me to explain or assist you via email, but if you’d like me to do a custom job for you for a small fee, send me an email at </a:t>
            </a:r>
            <a:r>
              <a:rPr lang="en-US" sz="20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Reid@youthdownloads.com</a:t>
            </a:r>
            <a:r>
              <a:rPr lang="en-US" sz="20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sz="2000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5"/>
          <p:cNvSpPr txBox="1">
            <a:spLocks noChangeArrowheads="1"/>
          </p:cNvSpPr>
          <p:nvPr/>
        </p:nvSpPr>
        <p:spPr bwMode="auto">
          <a:xfrm>
            <a:off x="815975" y="1447771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Mental Health Services Act?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5"/>
          <p:cNvSpPr txBox="1">
            <a:spLocks noChangeArrowheads="1"/>
          </p:cNvSpPr>
          <p:nvPr/>
        </p:nvSpPr>
        <p:spPr bwMode="auto">
          <a:xfrm>
            <a:off x="815975" y="809685"/>
            <a:ext cx="756602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This safety-net Public Hospital Authority is the major HCH subrecipient, providing comprehensive primary, specialty and urgent care at 5 sites and collaborating in HCH mobile health clinic operations.</a:t>
            </a:r>
            <a:endParaRPr lang="en-US" altLang="en-US" sz="3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5"/>
          <p:cNvSpPr txBox="1">
            <a:spLocks noChangeArrowheads="1"/>
          </p:cNvSpPr>
          <p:nvPr/>
        </p:nvSpPr>
        <p:spPr bwMode="auto">
          <a:xfrm>
            <a:off x="815975" y="1909436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Alameda Health System?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5"/>
          <p:cNvSpPr txBox="1">
            <a:spLocks noChangeArrowheads="1"/>
          </p:cNvSpPr>
          <p:nvPr/>
        </p:nvSpPr>
        <p:spPr bwMode="auto">
          <a:xfrm>
            <a:off x="815975" y="616774"/>
            <a:ext cx="756602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This full-service clinic is operated by contractor Lifelong Medical Care and provides integrated primary care, behavioral health, substance use, housing and benefits services to homeless patients.</a:t>
            </a:r>
            <a:endParaRPr lang="en-US" altLang="en-US" sz="3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5"/>
          <p:cNvSpPr txBox="1">
            <a:spLocks noChangeArrowheads="1"/>
          </p:cNvSpPr>
          <p:nvPr/>
        </p:nvSpPr>
        <p:spPr bwMode="auto">
          <a:xfrm>
            <a:off x="815975" y="1447771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Lifelong TRUST Health Center?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5"/>
          <p:cNvSpPr txBox="1">
            <a:spLocks noChangeArrowheads="1"/>
          </p:cNvSpPr>
          <p:nvPr/>
        </p:nvSpPr>
        <p:spPr bwMode="auto">
          <a:xfrm>
            <a:off x="815975" y="1716882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This HCH contractor providing clinic-based dental care is Fruitvale-based, and has been a community health center for over 47 years. </a:t>
            </a:r>
            <a:endParaRPr lang="en-US" altLang="en-US" sz="3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5"/>
          <p:cNvSpPr txBox="1">
            <a:spLocks noChangeArrowheads="1"/>
          </p:cNvSpPr>
          <p:nvPr/>
        </p:nvSpPr>
        <p:spPr bwMode="auto">
          <a:xfrm>
            <a:off x="815975" y="1716883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</a:t>
            </a: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is 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La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Clinica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de la Raza?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5"/>
          <p:cNvSpPr txBox="1">
            <a:spLocks noChangeArrowheads="1"/>
          </p:cNvSpPr>
          <p:nvPr/>
        </p:nvSpPr>
        <p:spPr bwMode="auto">
          <a:xfrm>
            <a:off x="815975" y="1302129"/>
            <a:ext cx="756602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This HCH contractor is a newer E. Oakland-based clinic which operates under contract with ACHCH providing Street Medicine services to unsheltered homeless through their STOMP program.</a:t>
            </a:r>
            <a:endParaRPr lang="en-US" altLang="en-US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5"/>
          <p:cNvSpPr txBox="1">
            <a:spLocks noChangeArrowheads="1"/>
          </p:cNvSpPr>
          <p:nvPr/>
        </p:nvSpPr>
        <p:spPr bwMode="auto">
          <a:xfrm>
            <a:off x="815975" y="1447771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ROOTS Community Health Center?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5"/>
          <p:cNvSpPr txBox="1">
            <a:spLocks noChangeArrowheads="1"/>
          </p:cNvSpPr>
          <p:nvPr/>
        </p:nvSpPr>
        <p:spPr bwMode="auto">
          <a:xfrm>
            <a:off x="815975" y="1363683"/>
            <a:ext cx="756602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This nonprofit mobile dental provider contracts and coordinates with ACHCH to provide comprehensive dental services in southern Alameda County.</a:t>
            </a:r>
            <a:endParaRPr lang="en-US" altLang="en-US" sz="3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762000" y="1090613"/>
            <a:ext cx="75660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HERE ARE TODAY’S CATEGORIES</a:t>
            </a:r>
          </a:p>
        </p:txBody>
      </p:sp>
    </p:spTree>
    <p:extLst>
      <p:ext uri="{BB962C8B-B14F-4D97-AF65-F5344CB8AC3E}">
        <p14:creationId xmlns:p14="http://schemas.microsoft.com/office/powerpoint/2010/main" val="3592836085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5"/>
          <p:cNvSpPr txBox="1">
            <a:spLocks noChangeArrowheads="1"/>
          </p:cNvSpPr>
          <p:nvPr/>
        </p:nvSpPr>
        <p:spPr bwMode="auto">
          <a:xfrm>
            <a:off x="815975" y="1447771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Onsite Dental Foundation?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5"/>
          <p:cNvSpPr txBox="1">
            <a:spLocks noChangeArrowheads="1"/>
          </p:cNvSpPr>
          <p:nvPr/>
        </p:nvSpPr>
        <p:spPr bwMode="auto">
          <a:xfrm>
            <a:off x="815975" y="1532216"/>
            <a:ext cx="756602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These are the three parties to the HCH Co-Applicant Agreement</a:t>
            </a:r>
            <a:endParaRPr lang="en-US" altLang="en-US" sz="48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5"/>
          <p:cNvSpPr txBox="1">
            <a:spLocks noChangeArrowheads="1"/>
          </p:cNvSpPr>
          <p:nvPr/>
        </p:nvSpPr>
        <p:spPr bwMode="auto">
          <a:xfrm>
            <a:off x="815975" y="801441"/>
            <a:ext cx="7566025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Who are Alameda County Board of Supervisors, Alameda Health System Board of Trustees, and HCH Commission?</a:t>
            </a:r>
            <a:endParaRPr lang="en-US" altLang="en-US" sz="44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5"/>
          <p:cNvSpPr txBox="1">
            <a:spLocks noChangeArrowheads="1"/>
          </p:cNvSpPr>
          <p:nvPr/>
        </p:nvSpPr>
        <p:spPr bwMode="auto">
          <a:xfrm>
            <a:off x="815975" y="1293883"/>
            <a:ext cx="756602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This entity has governing authority over HCH health center operations, hours, and clinical policies and procedures.</a:t>
            </a: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5"/>
          <p:cNvSpPr txBox="1">
            <a:spLocks noChangeArrowheads="1"/>
          </p:cNvSpPr>
          <p:nvPr/>
        </p:nvSpPr>
        <p:spPr bwMode="auto">
          <a:xfrm>
            <a:off x="815975" y="1909436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the HCH Commission?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5"/>
          <p:cNvSpPr txBox="1">
            <a:spLocks noChangeArrowheads="1"/>
          </p:cNvSpPr>
          <p:nvPr/>
        </p:nvSpPr>
        <p:spPr bwMode="auto">
          <a:xfrm>
            <a:off x="815975" y="1293883"/>
            <a:ext cx="756602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These entities have health center governing authority over their respective financial systems and personnel/staff.</a:t>
            </a: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5"/>
          <p:cNvSpPr txBox="1">
            <a:spLocks noChangeArrowheads="1"/>
          </p:cNvSpPr>
          <p:nvPr/>
        </p:nvSpPr>
        <p:spPr bwMode="auto">
          <a:xfrm>
            <a:off x="815975" y="986106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Who are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County of Alameda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and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Alameda Health System?</a:t>
            </a:r>
            <a:endParaRPr lang="en-US" altLang="en-US" sz="48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5"/>
          <p:cNvSpPr txBox="1">
            <a:spLocks noChangeArrowheads="1"/>
          </p:cNvSpPr>
          <p:nvPr/>
        </p:nvSpPr>
        <p:spPr bwMode="auto">
          <a:xfrm>
            <a:off x="815975" y="1139995"/>
            <a:ext cx="7566025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This entity is responsible for approving the ACHCH health center Quality Improvement plan.</a:t>
            </a:r>
            <a:endParaRPr lang="en-US" altLang="en-US" sz="44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5"/>
          <p:cNvSpPr txBox="1">
            <a:spLocks noChangeArrowheads="1"/>
          </p:cNvSpPr>
          <p:nvPr/>
        </p:nvSpPr>
        <p:spPr bwMode="auto">
          <a:xfrm>
            <a:off x="815975" y="1909436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the HCH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Commisson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5"/>
          <p:cNvSpPr txBox="1">
            <a:spLocks noChangeArrowheads="1"/>
          </p:cNvSpPr>
          <p:nvPr/>
        </p:nvSpPr>
        <p:spPr bwMode="auto">
          <a:xfrm>
            <a:off x="815975" y="1179017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This is the minimum and maximum number of members of the HCH Commission allowed under bylaws</a:t>
            </a:r>
            <a:endParaRPr lang="en-US" altLang="en-US" sz="48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5"/>
          <p:cNvSpPr txBox="1">
            <a:spLocks noChangeArrowheads="1"/>
          </p:cNvSpPr>
          <p:nvPr/>
        </p:nvSpPr>
        <p:spPr bwMode="auto">
          <a:xfrm>
            <a:off x="838200" y="1407111"/>
            <a:ext cx="7566025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HCH Health Center Acronyms</a:t>
            </a:r>
            <a:endParaRPr lang="en-US" altLang="en-US" sz="6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5"/>
          <p:cNvSpPr txBox="1">
            <a:spLocks noChangeArrowheads="1"/>
          </p:cNvSpPr>
          <p:nvPr/>
        </p:nvSpPr>
        <p:spPr bwMode="auto">
          <a:xfrm>
            <a:off x="815975" y="1909436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9-25 members?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5"/>
          <p:cNvSpPr txBox="1">
            <a:spLocks noChangeArrowheads="1"/>
          </p:cNvSpPr>
          <p:nvPr/>
        </p:nvSpPr>
        <p:spPr bwMode="auto">
          <a:xfrm>
            <a:off x="815975" y="1363683"/>
            <a:ext cx="756602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This type of care is provided in a “medical home” for patients, with a regular clinician providing day-to-day comprehensive wellness care.</a:t>
            </a:r>
            <a:endParaRPr lang="en-US" altLang="en-US" sz="3600" u="sng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5"/>
          <p:cNvSpPr txBox="1">
            <a:spLocks noChangeArrowheads="1"/>
          </p:cNvSpPr>
          <p:nvPr/>
        </p:nvSpPr>
        <p:spPr bwMode="auto">
          <a:xfrm>
            <a:off x="815975" y="1909436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primary care?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5"/>
          <p:cNvSpPr txBox="1">
            <a:spLocks noChangeArrowheads="1"/>
          </p:cNvSpPr>
          <p:nvPr/>
        </p:nvSpPr>
        <p:spPr bwMode="auto">
          <a:xfrm>
            <a:off x="815975" y="986107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This type of care addresses a patient's </a:t>
            </a: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state of 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emotional well- being, including mental health and substance use care.</a:t>
            </a: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5"/>
          <p:cNvSpPr txBox="1">
            <a:spLocks noChangeArrowheads="1"/>
          </p:cNvSpPr>
          <p:nvPr/>
        </p:nvSpPr>
        <p:spPr bwMode="auto">
          <a:xfrm>
            <a:off x="815975" y="2345591"/>
            <a:ext cx="75660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Behavioral Health care?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5"/>
          <p:cNvSpPr txBox="1">
            <a:spLocks noChangeArrowheads="1"/>
          </p:cNvSpPr>
          <p:nvPr/>
        </p:nvSpPr>
        <p:spPr bwMode="auto">
          <a:xfrm>
            <a:off x="815975" y="893775"/>
            <a:ext cx="756602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This is the provision of medical care in a portable, street outreach and encampment setting by clinicians and outreach workers, combining outreach and urgent care services</a:t>
            </a:r>
            <a:endParaRPr lang="en-US" altLang="en-US" sz="3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5"/>
          <p:cNvSpPr txBox="1">
            <a:spLocks noChangeArrowheads="1"/>
          </p:cNvSpPr>
          <p:nvPr/>
        </p:nvSpPr>
        <p:spPr bwMode="auto">
          <a:xfrm>
            <a:off x="815975" y="1909436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Street Medicine?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5"/>
          <p:cNvSpPr txBox="1">
            <a:spLocks noChangeArrowheads="1"/>
          </p:cNvSpPr>
          <p:nvPr/>
        </p:nvSpPr>
        <p:spPr bwMode="auto">
          <a:xfrm>
            <a:off x="815975" y="1363682"/>
            <a:ext cx="756602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This is a treatment and care framework informed by </a:t>
            </a:r>
            <a:r>
              <a:rPr lang="en-US" altLang="en-US" sz="3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understanding, recognizing, and responding to the effects </a:t>
            </a:r>
            <a:r>
              <a:rPr lang="en-US" altLang="en-US" sz="3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of various types </a:t>
            </a:r>
            <a:r>
              <a:rPr lang="en-US" altLang="en-US" sz="3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of </a:t>
            </a:r>
            <a:r>
              <a:rPr lang="en-US" altLang="en-US" sz="3600" u="sng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trauma</a:t>
            </a:r>
            <a:r>
              <a:rPr lang="en-US" altLang="en-US" sz="3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experienced by patients.</a:t>
            </a:r>
            <a:endParaRPr lang="en-US" altLang="en-US" sz="3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Box 5"/>
          <p:cNvSpPr txBox="1">
            <a:spLocks noChangeArrowheads="1"/>
          </p:cNvSpPr>
          <p:nvPr/>
        </p:nvSpPr>
        <p:spPr bwMode="auto">
          <a:xfrm>
            <a:off x="815975" y="1909436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Trauma Informed Care?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5"/>
          <p:cNvSpPr txBox="1">
            <a:spLocks noChangeArrowheads="1"/>
          </p:cNvSpPr>
          <p:nvPr/>
        </p:nvSpPr>
        <p:spPr bwMode="auto">
          <a:xfrm>
            <a:off x="815975" y="893774"/>
            <a:ext cx="756602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Also known as MAT, this  the use of </a:t>
            </a:r>
            <a:r>
              <a:rPr lang="en-US" altLang="en-US" sz="3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medications </a:t>
            </a:r>
            <a:r>
              <a:rPr lang="en-US" altLang="en-US" sz="3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in combination with counseling and behavioral therapies for the treatment of substance use </a:t>
            </a:r>
            <a:r>
              <a:rPr lang="en-US" altLang="en-US" sz="3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disorders including opiate use disorder</a:t>
            </a:r>
            <a:endParaRPr lang="en-US" altLang="en-US" sz="3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38200" y="1407111"/>
            <a:ext cx="7566025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HCH Health Center Key Partners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5"/>
          <p:cNvSpPr txBox="1">
            <a:spLocks noChangeArrowheads="1"/>
          </p:cNvSpPr>
          <p:nvPr/>
        </p:nvSpPr>
        <p:spPr bwMode="auto">
          <a:xfrm>
            <a:off x="815975" y="986106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Medication Assisted Treatment?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1143000"/>
            <a:ext cx="6781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This is the fastest-growing age group of people entering homelessness in Alameda County today</a:t>
            </a:r>
            <a:endParaRPr lang="en-US" altLang="en-US" sz="3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399" y="1600201"/>
            <a:ext cx="563880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</a:t>
            </a:r>
            <a:r>
              <a:rPr lang="en-US" altLang="en-US" sz="4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are Aging -- or Senior -- Adults?</a:t>
            </a:r>
            <a:endParaRPr lang="en-US" altLang="en-US" sz="44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5"/>
          <p:cNvSpPr txBox="1">
            <a:spLocks noChangeArrowheads="1"/>
          </p:cNvSpPr>
          <p:nvPr/>
        </p:nvSpPr>
        <p:spPr bwMode="auto">
          <a:xfrm>
            <a:off x="815975" y="616773"/>
            <a:ext cx="756602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According to the HCH Needs Assessment, this is the approximate number of Alameda County residents who experienced </a:t>
            </a:r>
            <a:r>
              <a:rPr lang="en-US" altLang="en-US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homelessness in </a:t>
            </a:r>
            <a:r>
              <a:rPr lang="en-US" altLang="en-US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2017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dirty="0" smtClean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2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(under the HHS definition which includes doubled-up)</a:t>
            </a:r>
            <a:endParaRPr lang="en-US" altLang="en-US" sz="24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5"/>
          <p:cNvSpPr txBox="1">
            <a:spLocks noChangeArrowheads="1"/>
          </p:cNvSpPr>
          <p:nvPr/>
        </p:nvSpPr>
        <p:spPr bwMode="auto">
          <a:xfrm>
            <a:off x="1524000" y="1992869"/>
            <a:ext cx="63468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21,000 – 25,000 Alameda County Residents</a:t>
            </a:r>
            <a:endParaRPr lang="en-US" altLang="en-US" sz="3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5"/>
          <p:cNvSpPr txBox="1">
            <a:spLocks noChangeArrowheads="1"/>
          </p:cNvSpPr>
          <p:nvPr/>
        </p:nvSpPr>
        <p:spPr bwMode="auto">
          <a:xfrm>
            <a:off x="815975" y="986106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Behind “housing case management” this is the most desired health care service prioritized by clients in the 2018 ACHCH Client Survey</a:t>
            </a: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5"/>
          <p:cNvSpPr txBox="1">
            <a:spLocks noChangeArrowheads="1"/>
          </p:cNvSpPr>
          <p:nvPr/>
        </p:nvSpPr>
        <p:spPr bwMode="auto">
          <a:xfrm>
            <a:off x="815975" y="1447771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dental/optometry care?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Box 5"/>
          <p:cNvSpPr txBox="1">
            <a:spLocks noChangeArrowheads="1"/>
          </p:cNvSpPr>
          <p:nvPr/>
        </p:nvSpPr>
        <p:spPr bwMode="auto">
          <a:xfrm>
            <a:off x="815975" y="1222952"/>
            <a:ext cx="756602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This is the total number of “medical respite” beds currently available for homeless persons discharged from hospital but still requiring medical care in entire Alameda County</a:t>
            </a:r>
            <a:endParaRPr lang="en-US" altLang="en-US" sz="3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5"/>
          <p:cNvSpPr txBox="1">
            <a:spLocks noChangeArrowheads="1"/>
          </p:cNvSpPr>
          <p:nvPr/>
        </p:nvSpPr>
        <p:spPr bwMode="auto">
          <a:xfrm>
            <a:off x="815975" y="2371101"/>
            <a:ext cx="75660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“20” 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 dir="d"/>
    <p:sndAc>
      <p:stSnd>
        <p:snd r:embed="rId3" name="Jeopardy Daily Double Sound Effect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38200" y="1407111"/>
            <a:ext cx="7566025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Roles of the HCH Commission</a:t>
            </a:r>
            <a:endParaRPr lang="en-US" altLang="en-US" sz="6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5"/>
          <p:cNvSpPr txBox="1">
            <a:spLocks noChangeArrowheads="1"/>
          </p:cNvSpPr>
          <p:nvPr/>
        </p:nvSpPr>
        <p:spPr bwMode="auto">
          <a:xfrm>
            <a:off x="815975" y="1447772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According to the Alameda County Coroner’s office, this is the number of people who died on the streets in 2015-2016</a:t>
            </a:r>
            <a:endParaRPr lang="en-US" altLang="en-US" sz="3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Box 5"/>
          <p:cNvSpPr txBox="1">
            <a:spLocks noChangeArrowheads="1"/>
          </p:cNvSpPr>
          <p:nvPr/>
        </p:nvSpPr>
        <p:spPr bwMode="auto">
          <a:xfrm>
            <a:off x="815975" y="1478548"/>
            <a:ext cx="7566025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3…?</a:t>
            </a: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/>
            </a:r>
            <a:b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</a:br>
            <a:r>
              <a:rPr lang="en-US" altLang="en-US" sz="2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Seattle 136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Santa Clara County 120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Box 5"/>
          <p:cNvSpPr txBox="1">
            <a:spLocks noChangeArrowheads="1"/>
          </p:cNvSpPr>
          <p:nvPr/>
        </p:nvSpPr>
        <p:spPr bwMode="auto">
          <a:xfrm>
            <a:off x="815975" y="1478549"/>
            <a:ext cx="7566025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This is the frequency with which a HRSA Operational Site Visit occurs</a:t>
            </a:r>
            <a:endParaRPr lang="en-US" altLang="en-US" sz="44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Box 5"/>
          <p:cNvSpPr txBox="1">
            <a:spLocks noChangeArrowheads="1"/>
          </p:cNvSpPr>
          <p:nvPr/>
        </p:nvSpPr>
        <p:spPr bwMode="auto">
          <a:xfrm>
            <a:off x="815975" y="1909436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every three years?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Box 5"/>
          <p:cNvSpPr txBox="1">
            <a:spLocks noChangeArrowheads="1"/>
          </p:cNvSpPr>
          <p:nvPr/>
        </p:nvSpPr>
        <p:spPr bwMode="auto">
          <a:xfrm>
            <a:off x="815975" y="986106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This group will meet formally with OSV consultants on August 15 to discuss ACHCH health center operations and governance </a:t>
            </a: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Box 5"/>
          <p:cNvSpPr txBox="1">
            <a:spLocks noChangeArrowheads="1"/>
          </p:cNvSpPr>
          <p:nvPr/>
        </p:nvSpPr>
        <p:spPr bwMode="auto">
          <a:xfrm>
            <a:off x="815975" y="1724770"/>
            <a:ext cx="75660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the Alameda County HCH Commission?</a:t>
            </a:r>
            <a:endParaRPr lang="en-US" altLang="en-US" sz="48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Box 5"/>
          <p:cNvSpPr txBox="1">
            <a:spLocks noChangeArrowheads="1"/>
          </p:cNvSpPr>
          <p:nvPr/>
        </p:nvSpPr>
        <p:spPr bwMode="auto">
          <a:xfrm>
            <a:off x="815975" y="1601661"/>
            <a:ext cx="756602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This is the total number of HCH program FTE staff, as compared to AHCH Health Center-wide FTEs </a:t>
            </a: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Box 5"/>
          <p:cNvSpPr txBox="1">
            <a:spLocks noChangeArrowheads="1"/>
          </p:cNvSpPr>
          <p:nvPr/>
        </p:nvSpPr>
        <p:spPr bwMode="auto">
          <a:xfrm>
            <a:off x="815975" y="801440"/>
            <a:ext cx="7566025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21 FTEs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HCH Program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Vs.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122 FTEs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system -wide</a:t>
            </a:r>
            <a:endParaRPr lang="en-US" altLang="en-US" sz="44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Box 5"/>
          <p:cNvSpPr txBox="1">
            <a:spLocks noChangeArrowheads="1"/>
          </p:cNvSpPr>
          <p:nvPr/>
        </p:nvSpPr>
        <p:spPr bwMode="auto">
          <a:xfrm>
            <a:off x="815975" y="862996"/>
            <a:ext cx="7566025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GROUP QUESTION: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800" dirty="0" smtClean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This is a complete list of Sites on the ACHCH health center scope of services</a:t>
            </a: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Box 5"/>
          <p:cNvSpPr txBox="1">
            <a:spLocks noChangeArrowheads="1"/>
          </p:cNvSpPr>
          <p:nvPr/>
        </p:nvSpPr>
        <p:spPr bwMode="auto">
          <a:xfrm>
            <a:off x="609600" y="769947"/>
            <a:ext cx="7566025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are: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6000" dirty="0" smtClean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062487"/>
              </p:ext>
            </p:extLst>
          </p:nvPr>
        </p:nvGraphicFramePr>
        <p:xfrm>
          <a:off x="914400" y="1371600"/>
          <a:ext cx="7108826" cy="399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4413"/>
                <a:gridCol w="3554413"/>
              </a:tblGrid>
              <a:tr h="3962400"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altLang="en-US" sz="1600" dirty="0" smtClean="0">
                          <a:solidFill>
                            <a:schemeClr val="bg1"/>
                          </a:solidFill>
                          <a:latin typeface="Arial Black" pitchFamily="34" charset="0"/>
                          <a:cs typeface="Arial" charset="0"/>
                        </a:rPr>
                        <a:t>HCH</a:t>
                      </a:r>
                      <a:r>
                        <a:rPr lang="en-US" altLang="en-US" sz="1600" baseline="0" dirty="0" smtClean="0">
                          <a:solidFill>
                            <a:schemeClr val="bg1"/>
                          </a:solidFill>
                          <a:latin typeface="Arial Black" pitchFamily="34" charset="0"/>
                          <a:cs typeface="Arial" charset="0"/>
                        </a:rPr>
                        <a:t> Direct:</a:t>
                      </a:r>
                    </a:p>
                    <a:p>
                      <a:pPr marL="0" indent="0" algn="ctr"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</a:pPr>
                      <a:endParaRPr lang="en-US" altLang="en-US" sz="1600" baseline="0" dirty="0" smtClean="0">
                        <a:solidFill>
                          <a:schemeClr val="bg1"/>
                        </a:solidFill>
                        <a:latin typeface="Arial Black" pitchFamily="34" charset="0"/>
                        <a:cs typeface="Arial" charset="0"/>
                      </a:endParaRPr>
                    </a:p>
                    <a:p>
                      <a:pPr marL="285750" indent="-285750">
                        <a:spcBef>
                          <a:spcPct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600" baseline="0" dirty="0" smtClean="0">
                          <a:solidFill>
                            <a:schemeClr val="bg1"/>
                          </a:solidFill>
                          <a:latin typeface="Arial Black" pitchFamily="34" charset="0"/>
                          <a:cs typeface="Arial" charset="0"/>
                        </a:rPr>
                        <a:t>Street Health Team</a:t>
                      </a:r>
                    </a:p>
                    <a:p>
                      <a:pPr marL="285750" indent="-285750">
                        <a:spcBef>
                          <a:spcPct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600" baseline="0" dirty="0" smtClean="0">
                          <a:solidFill>
                            <a:schemeClr val="bg1"/>
                          </a:solidFill>
                          <a:latin typeface="Arial Black" pitchFamily="34" charset="0"/>
                          <a:cs typeface="Arial" charset="0"/>
                        </a:rPr>
                        <a:t>Mobile Health</a:t>
                      </a:r>
                    </a:p>
                    <a:p>
                      <a:pPr marL="285750" indent="-285750">
                        <a:spcBef>
                          <a:spcPct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600" baseline="0" dirty="0" smtClean="0">
                          <a:solidFill>
                            <a:schemeClr val="bg1"/>
                          </a:solidFill>
                          <a:latin typeface="Arial Black" pitchFamily="34" charset="0"/>
                          <a:cs typeface="Arial" charset="0"/>
                        </a:rPr>
                        <a:t>Shelter Health</a:t>
                      </a:r>
                    </a:p>
                    <a:p>
                      <a:pPr marL="0" indent="0"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</a:pPr>
                      <a:endParaRPr lang="en-US" altLang="en-US" sz="1600" dirty="0" smtClean="0">
                        <a:solidFill>
                          <a:schemeClr val="bg1"/>
                        </a:solidFill>
                        <a:latin typeface="Arial Black" pitchFamily="34" charset="0"/>
                        <a:cs typeface="Arial" charset="0"/>
                      </a:endParaRPr>
                    </a:p>
                    <a:p>
                      <a:pPr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1600" dirty="0" smtClean="0">
                          <a:solidFill>
                            <a:schemeClr val="bg1"/>
                          </a:solidFill>
                          <a:latin typeface="Arial Black" pitchFamily="34" charset="0"/>
                          <a:cs typeface="Arial" charset="0"/>
                        </a:rPr>
                        <a:t>Subrecipient Alameda Health System:</a:t>
                      </a:r>
                    </a:p>
                    <a:p>
                      <a:pPr algn="ctr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1600" dirty="0" smtClean="0">
                        <a:solidFill>
                          <a:schemeClr val="bg1"/>
                        </a:solidFill>
                        <a:latin typeface="Arial Black" pitchFamily="34" charset="0"/>
                        <a:cs typeface="Arial" charset="0"/>
                      </a:endParaRPr>
                    </a:p>
                    <a:p>
                      <a:pPr marL="285750" indent="-285750">
                        <a:spcBef>
                          <a:spcPct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600" dirty="0" smtClean="0">
                          <a:solidFill>
                            <a:schemeClr val="bg1"/>
                          </a:solidFill>
                          <a:latin typeface="Arial Black" pitchFamily="34" charset="0"/>
                          <a:cs typeface="Arial" charset="0"/>
                        </a:rPr>
                        <a:t>Mobile Health Unit</a:t>
                      </a:r>
                    </a:p>
                    <a:p>
                      <a:pPr marL="285750" indent="-285750">
                        <a:spcBef>
                          <a:spcPct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600" dirty="0" smtClean="0">
                          <a:solidFill>
                            <a:schemeClr val="bg1"/>
                          </a:solidFill>
                          <a:latin typeface="Arial Black" pitchFamily="34" charset="0"/>
                          <a:cs typeface="Arial" charset="0"/>
                        </a:rPr>
                        <a:t>Highland Wellness</a:t>
                      </a:r>
                    </a:p>
                    <a:p>
                      <a:pPr marL="285750" indent="-285750">
                        <a:spcBef>
                          <a:spcPct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600" dirty="0" smtClean="0">
                          <a:solidFill>
                            <a:schemeClr val="bg1"/>
                          </a:solidFill>
                          <a:latin typeface="Arial Black" pitchFamily="34" charset="0"/>
                          <a:cs typeface="Arial" charset="0"/>
                        </a:rPr>
                        <a:t>HCP Annex</a:t>
                      </a:r>
                    </a:p>
                    <a:p>
                      <a:pPr marL="285750" indent="-285750">
                        <a:spcBef>
                          <a:spcPct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600" dirty="0" smtClean="0">
                          <a:solidFill>
                            <a:schemeClr val="bg1"/>
                          </a:solidFill>
                          <a:latin typeface="Arial Black" pitchFamily="34" charset="0"/>
                          <a:cs typeface="Arial" charset="0"/>
                        </a:rPr>
                        <a:t>Same Day Clinic</a:t>
                      </a:r>
                    </a:p>
                    <a:p>
                      <a:pPr marL="285750" indent="-285750">
                        <a:spcBef>
                          <a:spcPct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600" dirty="0" smtClean="0">
                          <a:solidFill>
                            <a:schemeClr val="bg1"/>
                          </a:solidFill>
                          <a:latin typeface="Arial Black" pitchFamily="34" charset="0"/>
                          <a:cs typeface="Arial" charset="0"/>
                        </a:rPr>
                        <a:t>Eastmont Wellness</a:t>
                      </a:r>
                    </a:p>
                    <a:p>
                      <a:pPr marL="285750" indent="-285750">
                        <a:spcBef>
                          <a:spcPct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600" dirty="0" smtClean="0">
                          <a:solidFill>
                            <a:schemeClr val="bg1"/>
                          </a:solidFill>
                          <a:latin typeface="Arial Black" pitchFamily="34" charset="0"/>
                          <a:cs typeface="Arial" charset="0"/>
                        </a:rPr>
                        <a:t>Newark Wellness</a:t>
                      </a:r>
                    </a:p>
                    <a:p>
                      <a:pPr marL="285750" indent="-285750">
                        <a:spcBef>
                          <a:spcPct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600" dirty="0" smtClean="0">
                          <a:solidFill>
                            <a:schemeClr val="bg1"/>
                          </a:solidFill>
                          <a:latin typeface="Arial Black" pitchFamily="34" charset="0"/>
                          <a:cs typeface="Arial" charset="0"/>
                        </a:rPr>
                        <a:t>Hayward Wellness</a:t>
                      </a:r>
                    </a:p>
                  </a:txBody>
                  <a:tcPr>
                    <a:solidFill>
                      <a:srgbClr val="0126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latin typeface="Arial Black" pitchFamily="34" charset="0"/>
                          <a:ea typeface="+mn-ea"/>
                          <a:cs typeface="Arial" charset="0"/>
                        </a:rPr>
                        <a:t>HCH Contractors:</a:t>
                      </a:r>
                    </a:p>
                    <a:p>
                      <a:endParaRPr lang="en-US" sz="1600" b="1" kern="1200" dirty="0" smtClean="0">
                        <a:solidFill>
                          <a:schemeClr val="bg1"/>
                        </a:solidFill>
                        <a:latin typeface="Arial Black" pitchFamily="34" charset="0"/>
                        <a:ea typeface="+mn-ea"/>
                        <a:cs typeface="Arial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latin typeface="Arial Black" pitchFamily="34" charset="0"/>
                          <a:ea typeface="+mn-ea"/>
                          <a:cs typeface="Arial" charset="0"/>
                        </a:rPr>
                        <a:t>Lifelong TRUST Health</a:t>
                      </a:r>
                      <a:r>
                        <a:rPr lang="en-US" sz="1600" b="1" kern="1200" baseline="0" dirty="0" smtClean="0">
                          <a:solidFill>
                            <a:schemeClr val="bg1"/>
                          </a:solidFill>
                          <a:latin typeface="Arial Black" pitchFamily="34" charset="0"/>
                          <a:ea typeface="+mn-ea"/>
                          <a:cs typeface="Arial" charset="0"/>
                        </a:rPr>
                        <a:t> Center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latin typeface="Arial Black" pitchFamily="34" charset="0"/>
                          <a:ea typeface="+mn-ea"/>
                          <a:cs typeface="Arial" charset="0"/>
                        </a:rPr>
                        <a:t>Onsite Dental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latin typeface="Arial Black" pitchFamily="34" charset="0"/>
                          <a:ea typeface="+mn-ea"/>
                          <a:cs typeface="Arial" charset="0"/>
                        </a:rPr>
                        <a:t>La </a:t>
                      </a:r>
                      <a:r>
                        <a:rPr lang="en-US" sz="1600" b="1" kern="1200" dirty="0" err="1" smtClean="0">
                          <a:solidFill>
                            <a:schemeClr val="bg1"/>
                          </a:solidFill>
                          <a:latin typeface="Arial Black" pitchFamily="34" charset="0"/>
                          <a:ea typeface="+mn-ea"/>
                          <a:cs typeface="Arial" charset="0"/>
                        </a:rPr>
                        <a:t>Clinica</a:t>
                      </a:r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latin typeface="Arial Black" pitchFamily="34" charset="0"/>
                          <a:ea typeface="+mn-ea"/>
                          <a:cs typeface="Arial" charset="0"/>
                        </a:rPr>
                        <a:t> de la Raza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latin typeface="Arial Black" pitchFamily="34" charset="0"/>
                          <a:ea typeface="+mn-ea"/>
                          <a:cs typeface="Arial" charset="0"/>
                        </a:rPr>
                        <a:t>ROOTS Street Medicine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latin typeface="Arial Black" pitchFamily="34" charset="0"/>
                          <a:ea typeface="+mn-ea"/>
                          <a:cs typeface="Arial" charset="0"/>
                        </a:rPr>
                        <a:t>ROOTS Community</a:t>
                      </a:r>
                      <a:r>
                        <a:rPr lang="en-US" sz="1600" b="1" kern="1200" baseline="0" dirty="0" smtClean="0">
                          <a:solidFill>
                            <a:schemeClr val="bg1"/>
                          </a:solidFill>
                          <a:latin typeface="Arial Black" pitchFamily="34" charset="0"/>
                          <a:ea typeface="+mn-ea"/>
                          <a:cs typeface="Arial" charset="0"/>
                        </a:rPr>
                        <a:t> Health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kern="1200" baseline="0" dirty="0" smtClean="0">
                          <a:solidFill>
                            <a:schemeClr val="bg1"/>
                          </a:solidFill>
                          <a:latin typeface="Arial Black" pitchFamily="34" charset="0"/>
                          <a:ea typeface="+mn-ea"/>
                          <a:cs typeface="Arial" charset="0"/>
                        </a:rPr>
                        <a:t>Tri City Health Center Street Medicine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kern="1200" baseline="0" dirty="0" smtClean="0">
                          <a:solidFill>
                            <a:schemeClr val="bg1"/>
                          </a:solidFill>
                          <a:latin typeface="Arial Black" pitchFamily="34" charset="0"/>
                          <a:ea typeface="+mn-ea"/>
                          <a:cs typeface="Arial" charset="0"/>
                        </a:rPr>
                        <a:t>Fruitvale Optical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kern="1200" baseline="0" dirty="0" smtClean="0">
                          <a:solidFill>
                            <a:schemeClr val="bg1"/>
                          </a:solidFill>
                          <a:latin typeface="Arial Black" pitchFamily="34" charset="0"/>
                          <a:ea typeface="+mn-ea"/>
                          <a:cs typeface="Arial" charset="0"/>
                        </a:rPr>
                        <a:t>East Bay Community Recovery Program</a:t>
                      </a:r>
                    </a:p>
                    <a:p>
                      <a:endParaRPr lang="en-US" sz="1600" b="1" kern="1200" dirty="0">
                        <a:solidFill>
                          <a:schemeClr val="bg1"/>
                        </a:solidFill>
                        <a:latin typeface="Arial Black" pitchFamily="34" charset="0"/>
                        <a:ea typeface="+mn-ea"/>
                        <a:cs typeface="Arial" charset="0"/>
                      </a:endParaRPr>
                    </a:p>
                  </a:txBody>
                  <a:tcPr>
                    <a:solidFill>
                      <a:srgbClr val="01269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38200" y="1407113"/>
            <a:ext cx="7566025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HCH Health Care Services Provided</a:t>
            </a:r>
            <a:endParaRPr lang="en-US" altLang="en-US" sz="6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Box 5"/>
          <p:cNvSpPr txBox="1">
            <a:spLocks noChangeArrowheads="1"/>
          </p:cNvSpPr>
          <p:nvPr/>
        </p:nvSpPr>
        <p:spPr bwMode="auto">
          <a:xfrm>
            <a:off x="815975" y="986107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GROUP QUESTION: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 smtClean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These are the seven core health care services provided by the ACHCH health center. </a:t>
            </a: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Box 5"/>
          <p:cNvSpPr txBox="1">
            <a:spLocks noChangeArrowheads="1"/>
          </p:cNvSpPr>
          <p:nvPr/>
        </p:nvSpPr>
        <p:spPr bwMode="auto">
          <a:xfrm>
            <a:off x="685800" y="762000"/>
            <a:ext cx="756602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are: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6000" b="1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645757262"/>
              </p:ext>
            </p:extLst>
          </p:nvPr>
        </p:nvGraphicFramePr>
        <p:xfrm>
          <a:off x="1752600" y="1447800"/>
          <a:ext cx="5562600" cy="3886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Box 5"/>
          <p:cNvSpPr txBox="1">
            <a:spLocks noChangeArrowheads="1"/>
          </p:cNvSpPr>
          <p:nvPr/>
        </p:nvSpPr>
        <p:spPr bwMode="auto">
          <a:xfrm>
            <a:off x="815975" y="755275"/>
            <a:ext cx="7566025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The ACHCH program began providing this Winnebago-based service in 1988</a:t>
            </a:r>
            <a:endParaRPr lang="en-US" altLang="en-US" sz="54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29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4" name="Rectangle 3"/>
          <p:cNvSpPr/>
          <p:nvPr/>
        </p:nvSpPr>
        <p:spPr>
          <a:xfrm>
            <a:off x="4191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905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6" name="Rectangle 5"/>
          <p:cNvSpPr/>
          <p:nvPr/>
        </p:nvSpPr>
        <p:spPr>
          <a:xfrm>
            <a:off x="2667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7" name="Rectangle 6"/>
          <p:cNvSpPr/>
          <p:nvPr/>
        </p:nvSpPr>
        <p:spPr>
          <a:xfrm>
            <a:off x="6477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8" name="Rectangle 7"/>
          <p:cNvSpPr/>
          <p:nvPr/>
        </p:nvSpPr>
        <p:spPr>
          <a:xfrm>
            <a:off x="7239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9" name="Rectangle 8"/>
          <p:cNvSpPr/>
          <p:nvPr/>
        </p:nvSpPr>
        <p:spPr>
          <a:xfrm>
            <a:off x="4953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0" name="Rectangle 9"/>
          <p:cNvSpPr/>
          <p:nvPr/>
        </p:nvSpPr>
        <p:spPr>
          <a:xfrm>
            <a:off x="5715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1" name="Rectangle 10"/>
          <p:cNvSpPr/>
          <p:nvPr/>
        </p:nvSpPr>
        <p:spPr>
          <a:xfrm>
            <a:off x="1143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2" name="Rectangle 11"/>
          <p:cNvSpPr/>
          <p:nvPr/>
        </p:nvSpPr>
        <p:spPr>
          <a:xfrm>
            <a:off x="1143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3" name="Rectangle 12"/>
          <p:cNvSpPr/>
          <p:nvPr/>
        </p:nvSpPr>
        <p:spPr>
          <a:xfrm>
            <a:off x="7239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4" name="Rectangle 13"/>
          <p:cNvSpPr/>
          <p:nvPr/>
        </p:nvSpPr>
        <p:spPr>
          <a:xfrm>
            <a:off x="1905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5" name="Rectangle 14"/>
          <p:cNvSpPr/>
          <p:nvPr/>
        </p:nvSpPr>
        <p:spPr>
          <a:xfrm>
            <a:off x="6477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6" name="Rectangle 15"/>
          <p:cNvSpPr/>
          <p:nvPr/>
        </p:nvSpPr>
        <p:spPr>
          <a:xfrm>
            <a:off x="2667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7" name="Rectangle 16"/>
          <p:cNvSpPr/>
          <p:nvPr/>
        </p:nvSpPr>
        <p:spPr>
          <a:xfrm>
            <a:off x="5715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8" name="Rectangle 17"/>
          <p:cNvSpPr/>
          <p:nvPr/>
        </p:nvSpPr>
        <p:spPr>
          <a:xfrm>
            <a:off x="3429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9" name="Rectangle 18"/>
          <p:cNvSpPr/>
          <p:nvPr/>
        </p:nvSpPr>
        <p:spPr>
          <a:xfrm>
            <a:off x="4953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20" name="Rectangle 19"/>
          <p:cNvSpPr/>
          <p:nvPr/>
        </p:nvSpPr>
        <p:spPr>
          <a:xfrm>
            <a:off x="4191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21" name="TextBox 20"/>
          <p:cNvSpPr txBox="1"/>
          <p:nvPr/>
        </p:nvSpPr>
        <p:spPr bwMode="auto">
          <a:xfrm>
            <a:off x="4114800" y="5558288"/>
            <a:ext cx="9144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 anchorCtr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Start Timer</a:t>
            </a:r>
            <a:endParaRPr lang="en-US" sz="8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22" name="TextBox 21">
            <a:hlinkClick r:id="" action="ppaction://hlinkshowjump?jump=nextslide"/>
          </p:cNvPr>
          <p:cNvSpPr txBox="1"/>
          <p:nvPr/>
        </p:nvSpPr>
        <p:spPr bwMode="auto">
          <a:xfrm>
            <a:off x="8099424" y="5446064"/>
            <a:ext cx="815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 anchorCtr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GO TO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(question)</a:t>
            </a:r>
            <a:endParaRPr lang="en-US" sz="8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0 Second Timer With Jeopardy Thinking Mus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00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20" grpId="0" animBg="1"/>
      <p:bldP spid="20" grpId="1" animBg="1"/>
      <p:bldP spid="21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5"/>
          <p:cNvSpPr txBox="1">
            <a:spLocks noChangeArrowheads="1"/>
          </p:cNvSpPr>
          <p:nvPr/>
        </p:nvSpPr>
        <p:spPr bwMode="auto">
          <a:xfrm>
            <a:off x="815975" y="1909436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Mobile Health care?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38200" y="899280"/>
            <a:ext cx="7566025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ALAMEDA COUNTY HOMELESS FACTS</a:t>
            </a:r>
            <a:endParaRPr lang="en-US" altLang="en-US" sz="6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38200" y="1407111"/>
            <a:ext cx="7566025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HRSA OPERATIONAL SITE VISIT</a:t>
            </a:r>
            <a:endParaRPr lang="en-US" altLang="en-US" sz="6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Default Design">
  <a:themeElements>
    <a:clrScheme name="Jeopardy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DB01"/>
      </a:hlink>
      <a:folHlink>
        <a:srgbClr val="3366FF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anchor="ctr" anchorCtr="0">
        <a:spAutoFit/>
      </a:bodyPr>
      <a:lstStyle>
        <a:defPPr algn="ctr">
          <a:spcBef>
            <a:spcPct val="0"/>
          </a:spcBef>
          <a:buFontTx/>
          <a:buNone/>
          <a:defRPr sz="6000" dirty="0">
            <a:solidFill>
              <a:schemeClr val="bg1"/>
            </a:solidFill>
            <a:latin typeface="Arial Black" pitchFamily="34" charset="0"/>
            <a:cs typeface="Arial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CC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4974</TotalTime>
  <Words>1404</Words>
  <Application>Microsoft Office PowerPoint</Application>
  <PresentationFormat>On-screen Show (4:3)</PresentationFormat>
  <Paragraphs>250</Paragraphs>
  <Slides>74</Slides>
  <Notes>74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2" baseType="lpstr">
      <vt:lpstr>Arial</vt:lpstr>
      <vt:lpstr>Arial Black</vt:lpstr>
      <vt:lpstr>Arial Narrow</vt:lpstr>
      <vt:lpstr>Calibri</vt:lpstr>
      <vt:lpstr>Impact</vt:lpstr>
      <vt:lpstr>Tahoma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Youthdownloads.com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Jeopardy Powerpoint Template</dc:title>
  <dc:subject>Jeopardy Powerpoint Game</dc:subject>
  <dc:creator>Reid Powell</dc:creator>
  <cp:keywords>Jeopardy</cp:keywords>
  <cp:lastModifiedBy>Modersbach, David, HCHP</cp:lastModifiedBy>
  <cp:revision>147</cp:revision>
  <dcterms:created xsi:type="dcterms:W3CDTF">1999-10-07T17:16:48Z</dcterms:created>
  <dcterms:modified xsi:type="dcterms:W3CDTF">2018-06-27T16:58:05Z</dcterms:modified>
  <cp:category>Game Shows</cp:category>
</cp:coreProperties>
</file>