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56" r:id="rId2"/>
    <p:sldId id="274" r:id="rId3"/>
    <p:sldId id="285" r:id="rId4"/>
    <p:sldId id="289" r:id="rId5"/>
    <p:sldId id="277" r:id="rId6"/>
    <p:sldId id="282" r:id="rId7"/>
    <p:sldId id="279" r:id="rId8"/>
    <p:sldId id="258" r:id="rId9"/>
    <p:sldId id="275" r:id="rId10"/>
    <p:sldId id="281" r:id="rId11"/>
    <p:sldId id="286" r:id="rId12"/>
    <p:sldId id="287" r:id="rId13"/>
    <p:sldId id="284" r:id="rId14"/>
    <p:sldId id="280" r:id="rId15"/>
    <p:sldId id="265"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73CBD1D7-A9CF-4ACB-A26B-3E62736DFCC8}" type="datetimeFigureOut">
              <a:rPr lang="en-US" smtClean="0"/>
              <a:t>8/8/2019</a:t>
            </a:fld>
            <a:endParaRPr lang="en-US"/>
          </a:p>
        </p:txBody>
      </p:sp>
      <p:sp>
        <p:nvSpPr>
          <p:cNvPr id="4" name="Footer Placeholder 3"/>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DFFD3519-926A-4AB7-BB0B-9972B6A2DCC2}" type="slidenum">
              <a:rPr lang="en-US" smtClean="0"/>
              <a:t>‹#›</a:t>
            </a:fld>
            <a:endParaRPr lang="en-US"/>
          </a:p>
        </p:txBody>
      </p:sp>
    </p:spTree>
    <p:extLst>
      <p:ext uri="{BB962C8B-B14F-4D97-AF65-F5344CB8AC3E}">
        <p14:creationId xmlns:p14="http://schemas.microsoft.com/office/powerpoint/2010/main" val="34914233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756A64-9FEC-494C-825D-10C0D1AC43E4}" type="datetimeFigureOut">
              <a:rPr lang="en-US" smtClean="0"/>
              <a:t>8/8/2019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4CB2CE-F546-4460-8F35-D0E9D676198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CB2CE-F546-4460-8F35-D0E9D676198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CB2CE-F546-4460-8F35-D0E9D676198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CB2CE-F546-4460-8F35-D0E9D6761980}"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4CB2CE-F546-4460-8F35-D0E9D6761980}"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CB2CE-F546-4460-8F35-D0E9D6761980}"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4CB2CE-F546-4460-8F35-D0E9D676198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4CB2CE-F546-4460-8F35-D0E9D6761980}"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56A64-9FEC-494C-825D-10C0D1AC43E4}" type="datetimeFigureOut">
              <a:rPr lang="en-US" smtClean="0"/>
              <a:t>8/8/2019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4CB2CE-F546-4460-8F35-D0E9D676198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1756A64-9FEC-494C-825D-10C0D1AC43E4}" type="datetimeFigureOut">
              <a:rPr lang="en-US" smtClean="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4CB2CE-F546-4460-8F35-D0E9D676198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1756A64-9FEC-494C-825D-10C0D1AC43E4}" type="datetimeFigureOut">
              <a:rPr lang="en-US" smtClean="0"/>
              <a:t>8/8/2019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4CB2CE-F546-4460-8F35-D0E9D6761980}"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756A64-9FEC-494C-825D-10C0D1AC43E4}" type="datetimeFigureOut">
              <a:rPr lang="en-US" smtClean="0"/>
              <a:t>8/8/2019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4CB2CE-F546-4460-8F35-D0E9D676198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chch.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chch.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latin typeface="+mn-lt"/>
              </a:rPr>
              <a:t>ACHCH HRSA </a:t>
            </a:r>
            <a:r>
              <a:rPr lang="en-US" dirty="0" smtClean="0">
                <a:effectLst/>
                <a:latin typeface="+mn-lt"/>
              </a:rPr>
              <a:t>2020-2022</a:t>
            </a:r>
            <a:br>
              <a:rPr lang="en-US" dirty="0" smtClean="0">
                <a:effectLst/>
                <a:latin typeface="+mn-lt"/>
              </a:rPr>
            </a:br>
            <a:r>
              <a:rPr lang="en-US" dirty="0" smtClean="0">
                <a:effectLst/>
                <a:latin typeface="+mn-lt"/>
              </a:rPr>
              <a:t>Services Area Competition (SAC) </a:t>
            </a:r>
            <a:r>
              <a:rPr lang="en-US" dirty="0">
                <a:effectLst/>
                <a:latin typeface="+mn-lt"/>
              </a:rPr>
              <a:t/>
            </a:r>
            <a:br>
              <a:rPr lang="en-US" dirty="0">
                <a:effectLst/>
                <a:latin typeface="+mn-lt"/>
              </a:rPr>
            </a:br>
            <a:r>
              <a:rPr lang="en-US" dirty="0" smtClean="0">
                <a:effectLst/>
                <a:latin typeface="+mn-lt"/>
              </a:rPr>
              <a:t>Overview &amp; Review</a:t>
            </a:r>
            <a:endParaRPr lang="en-US" dirty="0">
              <a:effectLst/>
              <a:latin typeface="+mn-lt"/>
            </a:endParaRPr>
          </a:p>
        </p:txBody>
      </p:sp>
      <p:sp>
        <p:nvSpPr>
          <p:cNvPr id="3" name="Subtitle 2"/>
          <p:cNvSpPr>
            <a:spLocks noGrp="1"/>
          </p:cNvSpPr>
          <p:nvPr>
            <p:ph type="subTitle" idx="1"/>
          </p:nvPr>
        </p:nvSpPr>
        <p:spPr>
          <a:xfrm>
            <a:off x="685800" y="3810000"/>
            <a:ext cx="7772400" cy="1199704"/>
          </a:xfrm>
        </p:spPr>
        <p:txBody>
          <a:bodyPr>
            <a:normAutofit fontScale="92500" lnSpcReduction="20000"/>
          </a:bodyPr>
          <a:lstStyle/>
          <a:p>
            <a:r>
              <a:rPr lang="en-US" dirty="0" smtClean="0"/>
              <a:t>ACHCH Director Lucy Kasdin</a:t>
            </a:r>
          </a:p>
          <a:p>
            <a:r>
              <a:rPr lang="en-US" dirty="0" smtClean="0"/>
              <a:t>ACHCH </a:t>
            </a:r>
            <a:r>
              <a:rPr lang="en-US" dirty="0"/>
              <a:t>Commission Meeting</a:t>
            </a:r>
          </a:p>
          <a:p>
            <a:r>
              <a:rPr lang="en-US" dirty="0" smtClean="0">
                <a:solidFill>
                  <a:schemeClr val="tx1"/>
                </a:solidFill>
              </a:rPr>
              <a:t>August 9, </a:t>
            </a:r>
            <a:r>
              <a:rPr lang="en-US" dirty="0">
                <a:solidFill>
                  <a:schemeClr val="tx1"/>
                </a:solidFill>
              </a:rPr>
              <a:t>2019</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779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54CB2CE-F546-4460-8F35-D0E9D6761980}" type="slidenum">
              <a:rPr lang="en-US" smtClean="0"/>
              <a:t>10</a:t>
            </a:fld>
            <a:endParaRPr lang="en-US" dirty="0"/>
          </a:p>
        </p:txBody>
      </p:sp>
      <p:sp>
        <p:nvSpPr>
          <p:cNvPr id="11" name="Rectangle 2"/>
          <p:cNvSpPr>
            <a:spLocks noChangeArrowheads="1"/>
          </p:cNvSpPr>
          <p:nvPr/>
        </p:nvSpPr>
        <p:spPr bwMode="auto">
          <a:xfrm>
            <a:off x="2363258" y="1462375"/>
            <a:ext cx="8984192" cy="47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168654736"/>
              </p:ext>
            </p:extLst>
          </p:nvPr>
        </p:nvGraphicFramePr>
        <p:xfrm>
          <a:off x="533400" y="152400"/>
          <a:ext cx="7565233" cy="6391522"/>
        </p:xfrm>
        <a:graphic>
          <a:graphicData uri="http://schemas.openxmlformats.org/drawingml/2006/table">
            <a:tbl>
              <a:tblPr/>
              <a:tblGrid>
                <a:gridCol w="905259">
                  <a:extLst>
                    <a:ext uri="{9D8B030D-6E8A-4147-A177-3AD203B41FA5}">
                      <a16:colId xmlns:a16="http://schemas.microsoft.com/office/drawing/2014/main" val="3116798427"/>
                    </a:ext>
                  </a:extLst>
                </a:gridCol>
                <a:gridCol w="2598860">
                  <a:extLst>
                    <a:ext uri="{9D8B030D-6E8A-4147-A177-3AD203B41FA5}">
                      <a16:colId xmlns:a16="http://schemas.microsoft.com/office/drawing/2014/main" val="3238961091"/>
                    </a:ext>
                  </a:extLst>
                </a:gridCol>
                <a:gridCol w="859900">
                  <a:extLst>
                    <a:ext uri="{9D8B030D-6E8A-4147-A177-3AD203B41FA5}">
                      <a16:colId xmlns:a16="http://schemas.microsoft.com/office/drawing/2014/main" val="357863361"/>
                    </a:ext>
                  </a:extLst>
                </a:gridCol>
                <a:gridCol w="851386">
                  <a:extLst>
                    <a:ext uri="{9D8B030D-6E8A-4147-A177-3AD203B41FA5}">
                      <a16:colId xmlns:a16="http://schemas.microsoft.com/office/drawing/2014/main" val="3552927612"/>
                    </a:ext>
                  </a:extLst>
                </a:gridCol>
                <a:gridCol w="715164">
                  <a:extLst>
                    <a:ext uri="{9D8B030D-6E8A-4147-A177-3AD203B41FA5}">
                      <a16:colId xmlns:a16="http://schemas.microsoft.com/office/drawing/2014/main" val="4048140466"/>
                    </a:ext>
                  </a:extLst>
                </a:gridCol>
                <a:gridCol w="1634664">
                  <a:extLst>
                    <a:ext uri="{9D8B030D-6E8A-4147-A177-3AD203B41FA5}">
                      <a16:colId xmlns:a16="http://schemas.microsoft.com/office/drawing/2014/main" val="195614625"/>
                    </a:ext>
                  </a:extLst>
                </a:gridCol>
              </a:tblGrid>
              <a:tr h="158363">
                <a:tc gridSpan="6">
                  <a:txBody>
                    <a:bodyPr/>
                    <a:lstStyle/>
                    <a:p>
                      <a:pPr algn="ctr" fontAlgn="b"/>
                      <a:r>
                        <a:rPr lang="en-US" sz="1000" b="1" i="0" u="none" strike="noStrike" dirty="0">
                          <a:solidFill>
                            <a:srgbClr val="000000"/>
                          </a:solidFill>
                          <a:effectLst/>
                          <a:latin typeface="Calibri" panose="020F0502020204030204" pitchFamily="34" charset="0"/>
                        </a:rPr>
                        <a:t>HRSA PERFORMANCE  MEASURES SAC 2020-2022</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246157"/>
                  </a:ext>
                </a:extLst>
              </a:tr>
              <a:tr h="316727">
                <a:tc>
                  <a:txBody>
                    <a:bodyPr/>
                    <a:lstStyle/>
                    <a:p>
                      <a:pPr algn="l" fontAlgn="ctr"/>
                      <a:r>
                        <a:rPr lang="en-US" sz="1000" b="1" i="0" u="none" strike="noStrike">
                          <a:solidFill>
                            <a:srgbClr val="000000"/>
                          </a:solidFill>
                          <a:effectLst/>
                          <a:latin typeface="Calibri" panose="020F0502020204030204" pitchFamily="34" charset="0"/>
                        </a:rPr>
                        <a:t>Measure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ctr"/>
                      <a:r>
                        <a:rPr lang="en-US" sz="10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panose="020F0502020204030204" pitchFamily="34" charset="0"/>
                        </a:rPr>
                        <a:t>2018 numbers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panose="020F0502020204030204" pitchFamily="34" charset="0"/>
                        </a:rPr>
                        <a:t>2019 Target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panose="020F0502020204030204" pitchFamily="34" charset="0"/>
                        </a:rPr>
                        <a:t>2021 SAC Target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panose="020F0502020204030204" pitchFamily="34" charset="0"/>
                        </a:rPr>
                        <a:t>Contrib/Restrict Factors/ Notes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790397268"/>
                  </a:ext>
                </a:extLst>
              </a:tr>
              <a:tr h="316727">
                <a:tc>
                  <a:txBody>
                    <a:bodyPr/>
                    <a:lstStyle/>
                    <a:p>
                      <a:pPr algn="l" fontAlgn="ctr"/>
                      <a:r>
                        <a:rPr lang="en-US" sz="1000" b="0" i="0" u="none" strike="noStrike">
                          <a:solidFill>
                            <a:srgbClr val="000000"/>
                          </a:solidFill>
                          <a:effectLst/>
                          <a:latin typeface="Calibri" panose="020F0502020204030204" pitchFamily="34" charset="0"/>
                        </a:rPr>
                        <a:t>Access to Prenatal Care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000" b="0" i="0" u="none" strike="noStrike">
                          <a:solidFill>
                            <a:srgbClr val="000000"/>
                          </a:solidFill>
                          <a:effectLst/>
                          <a:latin typeface="Calibri" panose="020F0502020204030204" pitchFamily="34" charset="0"/>
                        </a:rPr>
                        <a:t>Percentage of prenatal care patients who entered treatment during their first trimester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FINHA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749446797"/>
                  </a:ext>
                </a:extLst>
              </a:tr>
              <a:tr h="475090">
                <a:tc>
                  <a:txBody>
                    <a:bodyPr/>
                    <a:lstStyle/>
                    <a:p>
                      <a:pPr algn="l" fontAlgn="ctr"/>
                      <a:r>
                        <a:rPr lang="en-US" sz="1000" b="0" i="0" u="none" strike="noStrike">
                          <a:solidFill>
                            <a:srgbClr val="000000"/>
                          </a:solidFill>
                          <a:effectLst/>
                          <a:latin typeface="Calibri" panose="020F0502020204030204" pitchFamily="34" charset="0"/>
                        </a:rPr>
                        <a:t>Birthweight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ctr"/>
                      <a:r>
                        <a:rPr lang="en-US" sz="1000" b="0" i="0" u="none" strike="noStrike" dirty="0">
                          <a:solidFill>
                            <a:srgbClr val="000000"/>
                          </a:solidFill>
                          <a:effectLst/>
                          <a:latin typeface="Calibri" panose="020F0502020204030204" pitchFamily="34" charset="0"/>
                        </a:rPr>
                        <a:t>Percentage of patients born to health center patients whose birthweight was below normal (less than 2500 grams)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0" i="0" u="none" strike="noStrike">
                          <a:solidFill>
                            <a:srgbClr val="000000"/>
                          </a:solidFill>
                          <a:effectLst/>
                          <a:latin typeface="Calibri" panose="020F0502020204030204" pitchFamily="34" charset="0"/>
                        </a:rPr>
                        <a:t>FINHA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781529797"/>
                  </a:ext>
                </a:extLst>
              </a:tr>
              <a:tr h="633454">
                <a:tc>
                  <a:txBody>
                    <a:bodyPr/>
                    <a:lstStyle/>
                    <a:p>
                      <a:pPr algn="l" fontAlgn="ctr"/>
                      <a:r>
                        <a:rPr lang="en-US" sz="1000" b="0" i="0" u="none" strike="noStrike">
                          <a:solidFill>
                            <a:srgbClr val="000000"/>
                          </a:solidFill>
                          <a:effectLst/>
                          <a:latin typeface="Calibri" panose="020F0502020204030204" pitchFamily="34" charset="0"/>
                        </a:rPr>
                        <a:t>Childhood Immunization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000" b="0" i="0" u="none" strike="noStrike">
                          <a:solidFill>
                            <a:srgbClr val="000000"/>
                          </a:solidFill>
                          <a:effectLst/>
                          <a:latin typeface="Calibri" panose="020F0502020204030204" pitchFamily="34" charset="0"/>
                        </a:rPr>
                        <a:t>Percentage of children with their 3rd birthday during the measurement year or January 1st of the following year who are fully immunized before their 3rd birthday.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AHS Epic reporting connecting to State IZ database in 2020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2059368536"/>
                  </a:ext>
                </a:extLst>
              </a:tr>
              <a:tr h="475090">
                <a:tc>
                  <a:txBody>
                    <a:bodyPr/>
                    <a:lstStyle/>
                    <a:p>
                      <a:pPr algn="l" fontAlgn="ctr"/>
                      <a:r>
                        <a:rPr lang="en-US" sz="1000" b="0" i="0" u="none" strike="noStrike">
                          <a:solidFill>
                            <a:srgbClr val="000000"/>
                          </a:solidFill>
                          <a:effectLst/>
                          <a:latin typeface="Calibri" panose="020F0502020204030204" pitchFamily="34" charset="0"/>
                        </a:rPr>
                        <a:t>Cervical Cancer Screening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000" b="0" i="0" u="none" strike="noStrike">
                          <a:solidFill>
                            <a:srgbClr val="000000"/>
                          </a:solidFill>
                          <a:effectLst/>
                          <a:latin typeface="Calibri" panose="020F0502020204030204" pitchFamily="34" charset="0"/>
                        </a:rPr>
                        <a:t>Percentage of women 21-64 years of age who received one or more tests to screen for cervical cancer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61%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increased Street Health services will lower #'s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74273191"/>
                  </a:ext>
                </a:extLst>
              </a:tr>
              <a:tr h="791817">
                <a:tc>
                  <a:txBody>
                    <a:bodyPr/>
                    <a:lstStyle/>
                    <a:p>
                      <a:pPr algn="l" fontAlgn="ctr"/>
                      <a:r>
                        <a:rPr lang="en-US" sz="1000" b="0" i="0" u="none" strike="noStrike" dirty="0">
                          <a:solidFill>
                            <a:srgbClr val="000000"/>
                          </a:solidFill>
                          <a:effectLst/>
                          <a:latin typeface="Calibri" panose="020F0502020204030204" pitchFamily="34" charset="0"/>
                        </a:rPr>
                        <a:t>Adolescent Weight Assessment and Counseling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000" b="0" i="0" u="none" strike="noStrike">
                          <a:solidFill>
                            <a:srgbClr val="000000"/>
                          </a:solidFill>
                          <a:effectLst/>
                          <a:latin typeface="Calibri" panose="020F0502020204030204" pitchFamily="34" charset="0"/>
                        </a:rPr>
                        <a:t>Percentage of patients aged 3 until 17 who had evidence of BMI percentile documentation AND who had documentation of counseling for nutrition AND who had documentation of counseling for physical activity during the measurement year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Epic improvement at AHS will improve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2239570940"/>
                  </a:ext>
                </a:extLst>
              </a:tr>
              <a:tr h="791817">
                <a:tc>
                  <a:txBody>
                    <a:bodyPr/>
                    <a:lstStyle/>
                    <a:p>
                      <a:pPr algn="l" fontAlgn="ctr"/>
                      <a:r>
                        <a:rPr lang="en-US" sz="1000" b="0" i="0" u="none" strike="noStrike">
                          <a:solidFill>
                            <a:srgbClr val="000000"/>
                          </a:solidFill>
                          <a:effectLst/>
                          <a:latin typeface="Calibri" panose="020F0502020204030204" pitchFamily="34" charset="0"/>
                        </a:rPr>
                        <a:t>Adult Weight Screening and Follow-up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000" b="0" i="0" u="none" strike="noStrike">
                          <a:solidFill>
                            <a:srgbClr val="000000"/>
                          </a:solidFill>
                          <a:effectLst/>
                          <a:latin typeface="Calibri" panose="020F0502020204030204" pitchFamily="34" charset="0"/>
                        </a:rPr>
                        <a:t>Percentage of patients aged 18 and older who had documentation of a calculated BMI during the most recent visit or within the six months prior to that visit and if the most recent BMI is outside parameters, a follow-up plan is documented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34%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influenced by Street Health numbers, Epic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435917053"/>
                  </a:ext>
                </a:extLst>
              </a:tr>
              <a:tr h="791817">
                <a:tc>
                  <a:txBody>
                    <a:bodyPr/>
                    <a:lstStyle/>
                    <a:p>
                      <a:pPr algn="l" fontAlgn="ctr"/>
                      <a:r>
                        <a:rPr lang="en-US" sz="1000" b="0" i="0" u="none" strike="noStrike">
                          <a:solidFill>
                            <a:srgbClr val="000000"/>
                          </a:solidFill>
                          <a:effectLst/>
                          <a:latin typeface="Calibri" panose="020F0502020204030204" pitchFamily="34" charset="0"/>
                        </a:rPr>
                        <a:t>Tobacco Use Screening and Cessation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000" b="0" i="0" u="none" strike="noStrike">
                          <a:solidFill>
                            <a:srgbClr val="000000"/>
                          </a:solidFill>
                          <a:effectLst/>
                          <a:latin typeface="Calibri" panose="020F0502020204030204" pitchFamily="34" charset="0"/>
                        </a:rPr>
                        <a:t>Percentage of patients age 18 years and older who were screened for tobacco use at least once during the measurement year or prior year AND who received cessation counseling intervention and/or pharmacotherapy if identified as a tobacco user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increased Street Health services may lower #'s, but critical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765844982"/>
                  </a:ext>
                </a:extLst>
              </a:tr>
              <a:tr h="633454">
                <a:tc>
                  <a:txBody>
                    <a:bodyPr/>
                    <a:lstStyle/>
                    <a:p>
                      <a:pPr algn="l" fontAlgn="ctr"/>
                      <a:r>
                        <a:rPr lang="en-US" sz="1000" b="0" i="0" u="none" strike="noStrike" dirty="0">
                          <a:solidFill>
                            <a:srgbClr val="000000"/>
                          </a:solidFill>
                          <a:effectLst/>
                          <a:latin typeface="Calibri" panose="020F0502020204030204" pitchFamily="34" charset="0"/>
                        </a:rPr>
                        <a:t>Use of appropriate medications for asthma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000" b="0" i="0" u="none" strike="noStrike" dirty="0">
                          <a:solidFill>
                            <a:srgbClr val="000000"/>
                          </a:solidFill>
                          <a:effectLst/>
                          <a:latin typeface="Calibri" panose="020F0502020204030204" pitchFamily="34" charset="0"/>
                        </a:rPr>
                        <a:t>Percentage of patients 5–64 years of age who were identified as having persistent asthma and were appropriately prescribed medication during the measurement period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94%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17588323"/>
                  </a:ext>
                </a:extLst>
              </a:tr>
              <a:tr h="475090">
                <a:tc>
                  <a:txBody>
                    <a:bodyPr/>
                    <a:lstStyle/>
                    <a:p>
                      <a:pPr algn="l" fontAlgn="ctr"/>
                      <a:r>
                        <a:rPr lang="en-US" sz="1000" b="0" i="0" u="none" strike="noStrike">
                          <a:solidFill>
                            <a:srgbClr val="000000"/>
                          </a:solidFill>
                          <a:effectLst/>
                          <a:latin typeface="Calibri" panose="020F0502020204030204" pitchFamily="34" charset="0"/>
                        </a:rPr>
                        <a:t>Cholesterol Treatment (Lipid Therapy for Coronary Artery Disease (CAD)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000" b="0" i="0" u="none" strike="noStrike" dirty="0">
                          <a:solidFill>
                            <a:srgbClr val="000000"/>
                          </a:solidFill>
                          <a:effectLst/>
                          <a:latin typeface="Calibri" panose="020F0502020204030204" pitchFamily="34" charset="0"/>
                        </a:rPr>
                        <a:t>Percentage of patients aged 18 years and older with a diagnosis of Coronary Artery Disease (CAD) who were prescribed a lipid-lowering therapy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dirty="0">
                          <a:solidFill>
                            <a:srgbClr val="000000"/>
                          </a:solidFill>
                          <a:effectLst/>
                          <a:latin typeface="Calibri" panose="020F0502020204030204" pitchFamily="34" charset="0"/>
                        </a:rPr>
                        <a:t>99%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351123919"/>
                  </a:ext>
                </a:extLst>
              </a:tr>
            </a:tbl>
          </a:graphicData>
        </a:graphic>
      </p:graphicFrame>
    </p:spTree>
    <p:extLst>
      <p:ext uri="{BB962C8B-B14F-4D97-AF65-F5344CB8AC3E}">
        <p14:creationId xmlns:p14="http://schemas.microsoft.com/office/powerpoint/2010/main" val="4214385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2515541"/>
              </p:ext>
            </p:extLst>
          </p:nvPr>
        </p:nvGraphicFramePr>
        <p:xfrm>
          <a:off x="457200" y="254533"/>
          <a:ext cx="7848599" cy="6592150"/>
        </p:xfrm>
        <a:graphic>
          <a:graphicData uri="http://schemas.openxmlformats.org/drawingml/2006/table">
            <a:tbl>
              <a:tblPr/>
              <a:tblGrid>
                <a:gridCol w="1297982">
                  <a:extLst>
                    <a:ext uri="{9D8B030D-6E8A-4147-A177-3AD203B41FA5}">
                      <a16:colId xmlns:a16="http://schemas.microsoft.com/office/drawing/2014/main" val="4201874076"/>
                    </a:ext>
                  </a:extLst>
                </a:gridCol>
                <a:gridCol w="2556187">
                  <a:extLst>
                    <a:ext uri="{9D8B030D-6E8A-4147-A177-3AD203B41FA5}">
                      <a16:colId xmlns:a16="http://schemas.microsoft.com/office/drawing/2014/main" val="263931759"/>
                    </a:ext>
                  </a:extLst>
                </a:gridCol>
                <a:gridCol w="845780">
                  <a:extLst>
                    <a:ext uri="{9D8B030D-6E8A-4147-A177-3AD203B41FA5}">
                      <a16:colId xmlns:a16="http://schemas.microsoft.com/office/drawing/2014/main" val="71295426"/>
                    </a:ext>
                  </a:extLst>
                </a:gridCol>
                <a:gridCol w="837406">
                  <a:extLst>
                    <a:ext uri="{9D8B030D-6E8A-4147-A177-3AD203B41FA5}">
                      <a16:colId xmlns:a16="http://schemas.microsoft.com/office/drawing/2014/main" val="1870543644"/>
                    </a:ext>
                  </a:extLst>
                </a:gridCol>
                <a:gridCol w="703421">
                  <a:extLst>
                    <a:ext uri="{9D8B030D-6E8A-4147-A177-3AD203B41FA5}">
                      <a16:colId xmlns:a16="http://schemas.microsoft.com/office/drawing/2014/main" val="1986379689"/>
                    </a:ext>
                  </a:extLst>
                </a:gridCol>
                <a:gridCol w="1607823">
                  <a:extLst>
                    <a:ext uri="{9D8B030D-6E8A-4147-A177-3AD203B41FA5}">
                      <a16:colId xmlns:a16="http://schemas.microsoft.com/office/drawing/2014/main" val="2975982382"/>
                    </a:ext>
                  </a:extLst>
                </a:gridCol>
              </a:tblGrid>
              <a:tr h="1377248">
                <a:tc>
                  <a:txBody>
                    <a:bodyPr/>
                    <a:lstStyle/>
                    <a:p>
                      <a:pPr algn="l" fontAlgn="ctr"/>
                      <a:r>
                        <a:rPr lang="en-US" sz="1100" b="0" i="0" u="none" strike="noStrike" dirty="0">
                          <a:solidFill>
                            <a:srgbClr val="000000"/>
                          </a:solidFill>
                          <a:effectLst/>
                          <a:latin typeface="Calibri" panose="020F0502020204030204" pitchFamily="34" charset="0"/>
                        </a:rPr>
                        <a:t>Ischemic Vascular Disease (IVD): Aspirin or Antithrombotic Therapy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100" b="0" i="0" u="none" strike="noStrike" dirty="0">
                          <a:solidFill>
                            <a:srgbClr val="000000"/>
                          </a:solidFill>
                          <a:effectLst/>
                          <a:latin typeface="Calibri" panose="020F0502020204030204" pitchFamily="34" charset="0"/>
                        </a:rPr>
                        <a:t>Percentage of patients aged 18 years and older who were discharged alive for acute myocardial infarction (AMI) or coronary artery bypass graft (CABG) or percutaneous transluminal coronary angioplasty (PTCA) in the prior year OR who had a diagnosis of ischemic vascular disease during the measurement year who had documentation of use of aspirin or another antithrombotic</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97%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01053330"/>
                  </a:ext>
                </a:extLst>
              </a:tr>
              <a:tr h="344312">
                <a:tc>
                  <a:txBody>
                    <a:bodyPr/>
                    <a:lstStyle/>
                    <a:p>
                      <a:pPr algn="l" fontAlgn="ctr"/>
                      <a:r>
                        <a:rPr lang="en-US" sz="1100" b="0" i="0" u="none" strike="noStrike">
                          <a:solidFill>
                            <a:srgbClr val="000000"/>
                          </a:solidFill>
                          <a:effectLst/>
                          <a:latin typeface="Calibri" panose="020F0502020204030204" pitchFamily="34" charset="0"/>
                        </a:rPr>
                        <a:t>Colorectal Cancer Screening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100" b="0" i="0" u="none" strike="noStrike">
                          <a:solidFill>
                            <a:srgbClr val="000000"/>
                          </a:solidFill>
                          <a:effectLst/>
                          <a:latin typeface="Calibri" panose="020F0502020204030204" pitchFamily="34" charset="0"/>
                        </a:rPr>
                        <a:t>Percentage of patients aged 50 to 75 who had appropriate screening for colorectal cancer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dirty="0">
                          <a:solidFill>
                            <a:srgbClr val="000000"/>
                          </a:solidFill>
                          <a:effectLst/>
                          <a:latin typeface="Calibri" panose="020F0502020204030204" pitchFamily="34" charset="0"/>
                        </a:rPr>
                        <a:t>increased Street Health services will lower #'s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4168421254"/>
                  </a:ext>
                </a:extLst>
              </a:tr>
              <a:tr h="516467">
                <a:tc>
                  <a:txBody>
                    <a:bodyPr/>
                    <a:lstStyle/>
                    <a:p>
                      <a:pPr algn="l" fontAlgn="ctr"/>
                      <a:r>
                        <a:rPr lang="en-US" sz="1100" b="0" i="0" u="none" strike="noStrike">
                          <a:solidFill>
                            <a:srgbClr val="000000"/>
                          </a:solidFill>
                          <a:effectLst/>
                          <a:latin typeface="Calibri" panose="020F0502020204030204" pitchFamily="34" charset="0"/>
                        </a:rPr>
                        <a:t>HIV Linkage to Care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100" b="0" i="0" u="none" strike="noStrike">
                          <a:solidFill>
                            <a:srgbClr val="000000"/>
                          </a:solidFill>
                          <a:effectLst/>
                          <a:latin typeface="Calibri" panose="020F0502020204030204" pitchFamily="34" charset="0"/>
                        </a:rPr>
                        <a:t>Percentage of newly diagnosed HIV patients who had a medical visit for HIV care within 90 days of first-ever HIV diagnosis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56624574"/>
                  </a:ext>
                </a:extLst>
              </a:tr>
              <a:tr h="516467">
                <a:tc>
                  <a:txBody>
                    <a:bodyPr/>
                    <a:lstStyle/>
                    <a:p>
                      <a:pPr algn="l" fontAlgn="ctr"/>
                      <a:r>
                        <a:rPr lang="en-US" sz="1100" b="0" i="0" u="none" strike="noStrike">
                          <a:solidFill>
                            <a:srgbClr val="000000"/>
                          </a:solidFill>
                          <a:effectLst/>
                          <a:latin typeface="Calibri" panose="020F0502020204030204" pitchFamily="34" charset="0"/>
                        </a:rPr>
                        <a:t>Depression Screening and Follow-up</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100" b="0" i="0" u="none" strike="noStrike">
                          <a:solidFill>
                            <a:srgbClr val="000000"/>
                          </a:solidFill>
                          <a:effectLst/>
                          <a:latin typeface="Calibri" panose="020F0502020204030204" pitchFamily="34" charset="0"/>
                        </a:rPr>
                        <a:t>Percentage of patients aged 12 and older screened for clinical depression using an age appropriate standardized tool AND follow-up plan documented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increased Street Health services may lower #'s, but critical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889633455"/>
                  </a:ext>
                </a:extLst>
              </a:tr>
              <a:tr h="516467">
                <a:tc>
                  <a:txBody>
                    <a:bodyPr/>
                    <a:lstStyle/>
                    <a:p>
                      <a:pPr algn="l" fontAlgn="ctr"/>
                      <a:r>
                        <a:rPr lang="en-US" sz="1100" b="0" i="0" u="none" strike="noStrike">
                          <a:solidFill>
                            <a:srgbClr val="000000"/>
                          </a:solidFill>
                          <a:effectLst/>
                          <a:latin typeface="Calibri" panose="020F0502020204030204" pitchFamily="34" charset="0"/>
                        </a:rPr>
                        <a:t>Dental Sealants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100" b="0" i="0" u="none" strike="noStrike">
                          <a:solidFill>
                            <a:srgbClr val="000000"/>
                          </a:solidFill>
                          <a:effectLst/>
                          <a:latin typeface="Calibri" panose="020F0502020204030204" pitchFamily="34" charset="0"/>
                        </a:rPr>
                        <a:t>Percentage of children, age 6–9 years, at moderate to high risk for caries who received a sealant on a first permanent molar during the reporting period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3494650"/>
                  </a:ext>
                </a:extLst>
              </a:tr>
              <a:tr h="688624">
                <a:tc>
                  <a:txBody>
                    <a:bodyPr/>
                    <a:lstStyle/>
                    <a:p>
                      <a:pPr algn="l" fontAlgn="ctr"/>
                      <a:r>
                        <a:rPr lang="en-US" sz="1100" b="0" i="0" u="none" strike="noStrike">
                          <a:solidFill>
                            <a:srgbClr val="000000"/>
                          </a:solidFill>
                          <a:effectLst/>
                          <a:latin typeface="Calibri" panose="020F0502020204030204" pitchFamily="34" charset="0"/>
                        </a:rPr>
                        <a:t>Hypertension</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100" b="0" i="0" u="none" strike="noStrike">
                          <a:solidFill>
                            <a:srgbClr val="000000"/>
                          </a:solidFill>
                          <a:effectLst/>
                          <a:latin typeface="Calibri" panose="020F0502020204030204" pitchFamily="34" charset="0"/>
                        </a:rPr>
                        <a:t>Percentage of patients 18 to 85 years of age with diagnosed hypertension (HTN) whose blood pressure (BP) was less than 140/90 at the time of the last reading</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74%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increased Street Health services may lower #'s, but critical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437539298"/>
                  </a:ext>
                </a:extLst>
              </a:tr>
              <a:tr h="860779">
                <a:tc>
                  <a:txBody>
                    <a:bodyPr/>
                    <a:lstStyle/>
                    <a:p>
                      <a:pPr algn="l" fontAlgn="ctr"/>
                      <a:r>
                        <a:rPr lang="en-US" sz="1100" b="0" i="0" u="none" strike="noStrike">
                          <a:solidFill>
                            <a:srgbClr val="000000"/>
                          </a:solidFill>
                          <a:effectLst/>
                          <a:latin typeface="Calibri" panose="020F0502020204030204" pitchFamily="34" charset="0"/>
                        </a:rPr>
                        <a:t>Diabetes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100" b="0" i="0" u="none" strike="noStrike">
                          <a:solidFill>
                            <a:srgbClr val="000000"/>
                          </a:solidFill>
                          <a:effectLst/>
                          <a:latin typeface="Calibri" panose="020F0502020204030204" pitchFamily="34" charset="0"/>
                        </a:rPr>
                        <a:t>Percentage of adult patients 18 to 75 years of age with a diagnosis of Type I or Type II diabetes, whose hemoglobin A1c (HbA1c) was greater than or equal to 9% at the time of the last reading in the measurement year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100" b="0" i="0" u="none" strike="noStrike" dirty="0">
                          <a:solidFill>
                            <a:srgbClr val="000000"/>
                          </a:solidFill>
                          <a:effectLst/>
                          <a:latin typeface="Calibri" panose="020F0502020204030204" pitchFamily="34" charset="0"/>
                        </a:rPr>
                        <a:t>Focus of cross Health Center Quality activities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18153425"/>
                  </a:ext>
                </a:extLst>
              </a:tr>
              <a:tr h="894635">
                <a:tc>
                  <a:txBody>
                    <a:bodyPr/>
                    <a:lstStyle/>
                    <a:p>
                      <a:pPr algn="l" fontAlgn="ctr"/>
                      <a:r>
                        <a:rPr lang="en-US" sz="1100" b="0" i="0" u="none" strike="noStrike">
                          <a:solidFill>
                            <a:srgbClr val="000000"/>
                          </a:solidFill>
                          <a:effectLst/>
                          <a:latin typeface="Calibri" panose="020F0502020204030204" pitchFamily="34" charset="0"/>
                        </a:rPr>
                        <a:t>Additional: Ensure Access to comprehensive oral health services for homeless persons treated in portable care settings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100" b="0" i="0" u="none" strike="noStrike">
                          <a:solidFill>
                            <a:srgbClr val="000000"/>
                          </a:solidFill>
                          <a:effectLst/>
                          <a:latin typeface="Calibri" panose="020F0502020204030204" pitchFamily="34" charset="0"/>
                        </a:rPr>
                        <a:t>By 2019 increase access to comprehensive oral health examinations, dental services and supportservices to at least 30% of homeless patients receiving medical services on ACHCH portable medical care (mobile medical clinic and Street Medicine).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a:solidFill>
                            <a:srgbClr val="000000"/>
                          </a:solidFill>
                          <a:effectLst/>
                          <a:latin typeface="Calibri" panose="020F0502020204030204" pitchFamily="34" charset="0"/>
                        </a:rPr>
                        <a:t>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0" i="0" u="none" strike="noStrike" dirty="0">
                          <a:solidFill>
                            <a:srgbClr val="000000"/>
                          </a:solidFill>
                          <a:effectLst/>
                          <a:latin typeface="Calibri" panose="020F0502020204030204" pitchFamily="34" charset="0"/>
                        </a:rPr>
                        <a:t>How to track access to Dental homes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396528015"/>
                  </a:ext>
                </a:extLst>
              </a:tr>
            </a:tbl>
          </a:graphicData>
        </a:graphic>
      </p:graphicFrame>
    </p:spTree>
    <p:extLst>
      <p:ext uri="{BB962C8B-B14F-4D97-AF65-F5344CB8AC3E}">
        <p14:creationId xmlns:p14="http://schemas.microsoft.com/office/powerpoint/2010/main" val="156408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74641231"/>
              </p:ext>
            </p:extLst>
          </p:nvPr>
        </p:nvGraphicFramePr>
        <p:xfrm>
          <a:off x="457200" y="762000"/>
          <a:ext cx="8382000" cy="5303520"/>
        </p:xfrm>
        <a:graphic>
          <a:graphicData uri="http://schemas.openxmlformats.org/drawingml/2006/table">
            <a:tbl>
              <a:tblPr/>
              <a:tblGrid>
                <a:gridCol w="1295400">
                  <a:extLst>
                    <a:ext uri="{9D8B030D-6E8A-4147-A177-3AD203B41FA5}">
                      <a16:colId xmlns:a16="http://schemas.microsoft.com/office/drawing/2014/main" val="3968286490"/>
                    </a:ext>
                  </a:extLst>
                </a:gridCol>
                <a:gridCol w="2667000">
                  <a:extLst>
                    <a:ext uri="{9D8B030D-6E8A-4147-A177-3AD203B41FA5}">
                      <a16:colId xmlns:a16="http://schemas.microsoft.com/office/drawing/2014/main" val="59230052"/>
                    </a:ext>
                  </a:extLst>
                </a:gridCol>
                <a:gridCol w="914400">
                  <a:extLst>
                    <a:ext uri="{9D8B030D-6E8A-4147-A177-3AD203B41FA5}">
                      <a16:colId xmlns:a16="http://schemas.microsoft.com/office/drawing/2014/main" val="3432964986"/>
                    </a:ext>
                  </a:extLst>
                </a:gridCol>
                <a:gridCol w="762000">
                  <a:extLst>
                    <a:ext uri="{9D8B030D-6E8A-4147-A177-3AD203B41FA5}">
                      <a16:colId xmlns:a16="http://schemas.microsoft.com/office/drawing/2014/main" val="1228463121"/>
                    </a:ext>
                  </a:extLst>
                </a:gridCol>
                <a:gridCol w="1371600">
                  <a:extLst>
                    <a:ext uri="{9D8B030D-6E8A-4147-A177-3AD203B41FA5}">
                      <a16:colId xmlns:a16="http://schemas.microsoft.com/office/drawing/2014/main" val="1375600208"/>
                    </a:ext>
                  </a:extLst>
                </a:gridCol>
                <a:gridCol w="1371600">
                  <a:extLst>
                    <a:ext uri="{9D8B030D-6E8A-4147-A177-3AD203B41FA5}">
                      <a16:colId xmlns:a16="http://schemas.microsoft.com/office/drawing/2014/main" val="4074023533"/>
                    </a:ext>
                  </a:extLst>
                </a:gridCol>
              </a:tblGrid>
              <a:tr h="158363">
                <a:tc>
                  <a:txBody>
                    <a:bodyPr/>
                    <a:lstStyle/>
                    <a:p>
                      <a:pPr algn="ctr" fontAlgn="ctr"/>
                      <a:r>
                        <a:rPr lang="en-US" sz="1200" b="1" i="0" u="none" strike="noStrike" dirty="0">
                          <a:solidFill>
                            <a:srgbClr val="000000"/>
                          </a:solidFill>
                          <a:effectLst/>
                          <a:latin typeface="Calibri" panose="020F0502020204030204" pitchFamily="34" charset="0"/>
                        </a:rPr>
                        <a:t>Financial Viability / Costs</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 </a:t>
                      </a:r>
                    </a:p>
                  </a:txBody>
                  <a:tcPr marL="0" marR="0" marT="0"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Calibri" panose="020F0502020204030204" pitchFamily="34" charset="0"/>
                        </a:rPr>
                        <a:t> </a:t>
                      </a:r>
                    </a:p>
                  </a:txBody>
                  <a:tcPr marL="0" marR="0" marT="0"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4358006"/>
                  </a:ext>
                </a:extLst>
              </a:tr>
              <a:tr h="791817">
                <a:tc>
                  <a:txBody>
                    <a:bodyPr/>
                    <a:lstStyle/>
                    <a:p>
                      <a:pPr algn="l" fontAlgn="ctr"/>
                      <a:r>
                        <a:rPr lang="en-US" sz="1200" b="0" i="0" u="none" strike="noStrike" dirty="0">
                          <a:solidFill>
                            <a:srgbClr val="000000"/>
                          </a:solidFill>
                          <a:effectLst/>
                          <a:latin typeface="Calibri" panose="020F0502020204030204" pitchFamily="34" charset="0"/>
                        </a:rPr>
                        <a:t>Total Cost Per Patient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200" b="0" i="0" u="none" strike="noStrike" dirty="0">
                          <a:solidFill>
                            <a:srgbClr val="000000"/>
                          </a:solidFill>
                          <a:effectLst/>
                          <a:latin typeface="Calibri" panose="020F0502020204030204" pitchFamily="34" charset="0"/>
                        </a:rPr>
                        <a:t>ACHCHP is expecting our average cost per patient to be increased for the next 2 years to $1,600. Our program strategy is to perform increasingly costly work with chronically homeless patients with complex comorbidity.</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200" b="0" i="0" u="none" strike="noStrike">
                          <a:solidFill>
                            <a:srgbClr val="000000"/>
                          </a:solidFill>
                          <a:effectLst/>
                          <a:latin typeface="Calibri" panose="020F0502020204030204" pitchFamily="34" charset="0"/>
                        </a:rPr>
                        <a:t> $                1,839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a:solidFill>
                            <a:srgbClr val="000000"/>
                          </a:solidFill>
                          <a:effectLst/>
                          <a:latin typeface="Calibri" panose="020F0502020204030204" pitchFamily="34" charset="0"/>
                        </a:rPr>
                        <a:t> $               1,600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a:solidFill>
                            <a:srgbClr val="000000"/>
                          </a:solidFill>
                          <a:effectLst/>
                          <a:latin typeface="Calibri" panose="020F0502020204030204" pitchFamily="34" charset="0"/>
                        </a:rPr>
                        <a:t> $          1,800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938523418"/>
                  </a:ext>
                </a:extLst>
              </a:tr>
              <a:tr h="316727">
                <a:tc>
                  <a:txBody>
                    <a:bodyPr/>
                    <a:lstStyle/>
                    <a:p>
                      <a:pPr algn="l" fontAlgn="ctr"/>
                      <a:r>
                        <a:rPr lang="en-US" sz="1200" b="0" i="0" u="none" strike="noStrike">
                          <a:solidFill>
                            <a:srgbClr val="000000"/>
                          </a:solidFill>
                          <a:effectLst/>
                          <a:latin typeface="Calibri" panose="020F0502020204030204" pitchFamily="34" charset="0"/>
                        </a:rPr>
                        <a:t>Medical Cost Per Medical Visit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200" b="0" i="0" u="none" strike="noStrike" dirty="0">
                          <a:solidFill>
                            <a:srgbClr val="000000"/>
                          </a:solidFill>
                          <a:effectLst/>
                          <a:latin typeface="Calibri" panose="020F0502020204030204" pitchFamily="34" charset="0"/>
                        </a:rPr>
                        <a:t>Maintaining average medical cost/visit to under $350 during the length of the Project Period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dirty="0">
                          <a:solidFill>
                            <a:srgbClr val="000000"/>
                          </a:solidFill>
                          <a:effectLst/>
                          <a:latin typeface="Calibri" panose="020F0502020204030204" pitchFamily="34" charset="0"/>
                        </a:rPr>
                        <a:t> $                   412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 $                   350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 $              400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89635447"/>
                  </a:ext>
                </a:extLst>
              </a:tr>
              <a:tr h="316727">
                <a:tc>
                  <a:txBody>
                    <a:bodyPr/>
                    <a:lstStyle/>
                    <a:p>
                      <a:pPr algn="l" fontAlgn="ctr"/>
                      <a:r>
                        <a:rPr lang="en-US" sz="1200" b="0" i="0" u="none" strike="noStrike">
                          <a:solidFill>
                            <a:srgbClr val="000000"/>
                          </a:solidFill>
                          <a:effectLst/>
                          <a:latin typeface="Calibri" panose="020F0502020204030204" pitchFamily="34" charset="0"/>
                        </a:rPr>
                        <a:t>Health Center Program Grant Cost Per Patient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200" b="0" i="0" u="none" strike="noStrike">
                          <a:solidFill>
                            <a:srgbClr val="000000"/>
                          </a:solidFill>
                          <a:effectLst/>
                          <a:latin typeface="Calibri" panose="020F0502020204030204" pitchFamily="34" charset="0"/>
                        </a:rPr>
                        <a:t>Limit the total 330 grant funding per patient to less than $360.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200" b="0" i="0" u="none" strike="noStrike" dirty="0">
                          <a:solidFill>
                            <a:srgbClr val="000000"/>
                          </a:solidFill>
                          <a:effectLst/>
                          <a:latin typeface="Calibri" panose="020F0502020204030204" pitchFamily="34" charset="0"/>
                        </a:rPr>
                        <a:t> $                   386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dirty="0">
                          <a:solidFill>
                            <a:srgbClr val="000000"/>
                          </a:solidFill>
                          <a:effectLst/>
                          <a:latin typeface="Calibri" panose="020F0502020204030204" pitchFamily="34" charset="0"/>
                        </a:rPr>
                        <a:t> $                   360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dirty="0">
                          <a:solidFill>
                            <a:srgbClr val="000000"/>
                          </a:solidFill>
                          <a:effectLst/>
                          <a:latin typeface="Calibri" panose="020F0502020204030204" pitchFamily="34" charset="0"/>
                        </a:rPr>
                        <a:t> $              360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dirty="0">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3528522684"/>
                  </a:ext>
                </a:extLst>
              </a:tr>
              <a:tr h="316727">
                <a:tc>
                  <a:txBody>
                    <a:bodyPr/>
                    <a:lstStyle/>
                    <a:p>
                      <a:pPr algn="l" fontAlgn="ctr"/>
                      <a:r>
                        <a:rPr lang="en-US" sz="1200" b="0" i="0" u="none" strike="noStrike">
                          <a:solidFill>
                            <a:srgbClr val="000000"/>
                          </a:solidFill>
                          <a:effectLst/>
                          <a:latin typeface="Calibri" panose="020F0502020204030204" pitchFamily="34" charset="0"/>
                        </a:rPr>
                        <a:t>Change in Net Assets to Expense Ratio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200" b="0" i="0" u="none" strike="noStrike">
                          <a:solidFill>
                            <a:srgbClr val="000000"/>
                          </a:solidFill>
                          <a:effectLst/>
                          <a:latin typeface="Calibri" panose="020F0502020204030204" pitchFamily="34" charset="0"/>
                        </a:rPr>
                        <a:t>N/A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67832854"/>
                  </a:ext>
                </a:extLst>
              </a:tr>
              <a:tr h="316727">
                <a:tc>
                  <a:txBody>
                    <a:bodyPr/>
                    <a:lstStyle/>
                    <a:p>
                      <a:pPr algn="l" fontAlgn="ctr"/>
                      <a:r>
                        <a:rPr lang="en-US" sz="1200" b="0" i="0" u="none" strike="noStrike">
                          <a:solidFill>
                            <a:srgbClr val="000000"/>
                          </a:solidFill>
                          <a:effectLst/>
                          <a:latin typeface="Calibri" panose="020F0502020204030204" pitchFamily="34" charset="0"/>
                        </a:rPr>
                        <a:t>Working Capital to Monthly Expense Ratio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200" b="0" i="0" u="none" strike="noStrike">
                          <a:solidFill>
                            <a:srgbClr val="000000"/>
                          </a:solidFill>
                          <a:effectLst/>
                          <a:latin typeface="Calibri" panose="020F0502020204030204" pitchFamily="34" charset="0"/>
                        </a:rPr>
                        <a:t>N/A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543418936"/>
                  </a:ext>
                </a:extLst>
              </a:tr>
              <a:tr h="316727">
                <a:tc>
                  <a:txBody>
                    <a:bodyPr/>
                    <a:lstStyle/>
                    <a:p>
                      <a:pPr algn="l" fontAlgn="ctr"/>
                      <a:r>
                        <a:rPr lang="en-US" sz="1200" b="0" i="0" u="none" strike="noStrike">
                          <a:solidFill>
                            <a:srgbClr val="000000"/>
                          </a:solidFill>
                          <a:effectLst/>
                          <a:latin typeface="Calibri" panose="020F0502020204030204" pitchFamily="34" charset="0"/>
                        </a:rPr>
                        <a:t>Long-Term Debt to Equity Ratio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200" b="0" i="0" u="none" strike="noStrike">
                          <a:solidFill>
                            <a:srgbClr val="000000"/>
                          </a:solidFill>
                          <a:effectLst/>
                          <a:latin typeface="Calibri" panose="020F0502020204030204" pitchFamily="34" charset="0"/>
                        </a:rPr>
                        <a:t>N/A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n-US"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20721287"/>
                  </a:ext>
                </a:extLst>
              </a:tr>
              <a:tr h="475090">
                <a:tc>
                  <a:txBody>
                    <a:bodyPr/>
                    <a:lstStyle/>
                    <a:p>
                      <a:pPr algn="l" fontAlgn="ctr"/>
                      <a:r>
                        <a:rPr lang="en-US" sz="1200" b="0" i="0" u="none" strike="noStrike">
                          <a:solidFill>
                            <a:srgbClr val="000000"/>
                          </a:solidFill>
                          <a:effectLst/>
                          <a:latin typeface="Calibri" panose="020F0502020204030204" pitchFamily="34" charset="0"/>
                        </a:rPr>
                        <a:t>Additional Measure:  Provider Productivity</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1200" b="0" i="0" u="none" strike="noStrike">
                          <a:solidFill>
                            <a:srgbClr val="000000"/>
                          </a:solidFill>
                          <a:effectLst/>
                          <a:latin typeface="Calibri" panose="020F0502020204030204" pitchFamily="34" charset="0"/>
                        </a:rPr>
                        <a:t>Utilization of licensed providers, including physicians, nurse practitioners, licensed mental health providers, dentists, optometrists, and ophthalmologists.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200" b="0" i="0" u="none" strike="noStrike">
                          <a:solidFill>
                            <a:srgbClr val="000000"/>
                          </a:solidFill>
                          <a:effectLst/>
                          <a:latin typeface="Calibri" panose="020F0502020204030204" pitchFamily="34" charset="0"/>
                        </a:rPr>
                        <a:t>1403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a:solidFill>
                            <a:srgbClr val="000000"/>
                          </a:solidFill>
                          <a:effectLst/>
                          <a:latin typeface="Calibri" panose="020F0502020204030204" pitchFamily="34" charset="0"/>
                        </a:rPr>
                        <a:t>1800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a:solidFill>
                            <a:srgbClr val="000000"/>
                          </a:solidFill>
                          <a:effectLst/>
                          <a:latin typeface="Calibri" panose="020F0502020204030204" pitchFamily="34" charset="0"/>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r" fontAlgn="b"/>
                      <a:r>
                        <a:rPr lang="en-US" sz="12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30097778"/>
                  </a:ext>
                </a:extLst>
              </a:tr>
              <a:tr h="475090">
                <a:tc>
                  <a:txBody>
                    <a:bodyPr/>
                    <a:lstStyle/>
                    <a:p>
                      <a:pPr algn="l" fontAlgn="ctr"/>
                      <a:r>
                        <a:rPr lang="en-US" sz="1200" b="0" i="0" u="none" strike="noStrike">
                          <a:solidFill>
                            <a:srgbClr val="000000"/>
                          </a:solidFill>
                          <a:effectLst/>
                          <a:latin typeface="Calibri" panose="020F0502020204030204" pitchFamily="34" charset="0"/>
                        </a:rPr>
                        <a:t>Additional Measure  Program Income to Grant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en-US" sz="1200" b="0" i="0" u="none" strike="noStrike">
                          <a:solidFill>
                            <a:srgbClr val="000000"/>
                          </a:solidFill>
                          <a:effectLst/>
                          <a:latin typeface="Calibri" panose="020F0502020204030204" pitchFamily="34" charset="0"/>
                        </a:rPr>
                        <a:t>By the end of 2018, the total of HCH program non-federal income over the total of HRSA 330 (h) grant is 3:1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200" b="0" i="0" u="none" strike="noStrike">
                          <a:solidFill>
                            <a:srgbClr val="000000"/>
                          </a:solidFill>
                          <a:effectLst/>
                          <a:latin typeface="Calibri" panose="020F0502020204030204" pitchFamily="34" charset="0"/>
                        </a:rPr>
                        <a:t> $                     2.0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 $                    3.0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000000"/>
                          </a:solidFill>
                          <a:effectLst/>
                          <a:latin typeface="Calibri" panose="020F0502020204030204" pitchFamily="34" charset="0"/>
                        </a:rPr>
                        <a:t> $               2.4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en-US" sz="1200" b="0" i="0" u="none" strike="noStrike" dirty="0">
                          <a:solidFill>
                            <a:srgbClr val="000000"/>
                          </a:solidFill>
                          <a:effectLst/>
                          <a:latin typeface="Calibri" panose="020F0502020204030204" pitchFamily="34" charset="0"/>
                        </a:rPr>
                        <a:t> $                                                      -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046649793"/>
                  </a:ext>
                </a:extLst>
              </a:tr>
            </a:tbl>
          </a:graphicData>
        </a:graphic>
      </p:graphicFrame>
    </p:spTree>
    <p:extLst>
      <p:ext uri="{BB962C8B-B14F-4D97-AF65-F5344CB8AC3E}">
        <p14:creationId xmlns:p14="http://schemas.microsoft.com/office/powerpoint/2010/main" val="376456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4033F8-3B42-4619-A5AC-FC0563010B34}"/>
              </a:ext>
            </a:extLst>
          </p:cNvPr>
          <p:cNvSpPr>
            <a:spLocks noGrp="1"/>
          </p:cNvSpPr>
          <p:nvPr>
            <p:ph type="title"/>
          </p:nvPr>
        </p:nvSpPr>
        <p:spPr>
          <a:xfrm>
            <a:off x="533400" y="0"/>
            <a:ext cx="8229600" cy="1143000"/>
          </a:xfrm>
        </p:spPr>
        <p:txBody>
          <a:bodyPr/>
          <a:lstStyle/>
          <a:p>
            <a:r>
              <a:rPr lang="en-US" dirty="0" smtClean="0"/>
              <a:t>ACHCH Governance </a:t>
            </a:r>
            <a:r>
              <a:rPr lang="en-US" dirty="0"/>
              <a:t>Structure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118857"/>
            <a:ext cx="9144000" cy="5143500"/>
          </a:xfrm>
          <a:prstGeom prst="rect">
            <a:avLst/>
          </a:prstGeom>
        </p:spPr>
      </p:pic>
    </p:spTree>
    <p:extLst>
      <p:ext uri="{BB962C8B-B14F-4D97-AF65-F5344CB8AC3E}">
        <p14:creationId xmlns:p14="http://schemas.microsoft.com/office/powerpoint/2010/main" val="318018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154CB2CE-F546-4460-8F35-D0E9D6761980}" type="slidenum">
              <a:rPr lang="en-US" smtClean="0"/>
              <a:t>14</a:t>
            </a:fld>
            <a:endParaRPr lang="en-US" dirty="0"/>
          </a:p>
        </p:txBody>
      </p:sp>
      <p:sp>
        <p:nvSpPr>
          <p:cNvPr id="2" name="TextBox 1"/>
          <p:cNvSpPr txBox="1"/>
          <p:nvPr/>
        </p:nvSpPr>
        <p:spPr>
          <a:xfrm>
            <a:off x="861884" y="838200"/>
            <a:ext cx="8266272" cy="369332"/>
          </a:xfrm>
          <a:prstGeom prst="rect">
            <a:avLst/>
          </a:prstGeom>
          <a:noFill/>
        </p:spPr>
        <p:txBody>
          <a:bodyPr wrap="square" rtlCol="0">
            <a:spAutoFit/>
          </a:bodyPr>
          <a:lstStyle/>
          <a:p>
            <a:r>
              <a:rPr lang="en-US" b="1" dirty="0"/>
              <a:t>ACHCH HRSA </a:t>
            </a:r>
            <a:r>
              <a:rPr lang="en-US" b="1" dirty="0" smtClean="0"/>
              <a:t>SAC CY 2020-2022 </a:t>
            </a:r>
            <a:r>
              <a:rPr lang="en-US" b="1" dirty="0"/>
              <a:t>Operational Highlights</a:t>
            </a:r>
          </a:p>
        </p:txBody>
      </p:sp>
      <p:sp>
        <p:nvSpPr>
          <p:cNvPr id="3" name="TextBox 2"/>
          <p:cNvSpPr txBox="1"/>
          <p:nvPr/>
        </p:nvSpPr>
        <p:spPr>
          <a:xfrm>
            <a:off x="228600" y="1436133"/>
            <a:ext cx="8418672" cy="5324535"/>
          </a:xfrm>
          <a:prstGeom prst="rect">
            <a:avLst/>
          </a:prstGeom>
          <a:noFill/>
        </p:spPr>
        <p:txBody>
          <a:bodyPr wrap="square" rtlCol="0">
            <a:spAutoFit/>
          </a:bodyPr>
          <a:lstStyle/>
          <a:p>
            <a:r>
              <a:rPr lang="en-US" sz="1600" b="1" dirty="0">
                <a:latin typeface="Calibri" panose="020F0502020204030204" pitchFamily="34" charset="0"/>
              </a:rPr>
              <a:t>Changes in Health Center Structure?</a:t>
            </a:r>
          </a:p>
          <a:p>
            <a:pPr marL="285750" indent="-285750">
              <a:buFont typeface="Arial" panose="020B0604020202020204" pitchFamily="34" charset="0"/>
              <a:buChar char="•"/>
            </a:pPr>
            <a:r>
              <a:rPr lang="en-US" sz="1600" dirty="0" smtClean="0">
                <a:latin typeface="Calibri" panose="020F0502020204030204" pitchFamily="34" charset="0"/>
              </a:rPr>
              <a:t>Program Chart and Org Chart Changes</a:t>
            </a:r>
            <a:endParaRPr lang="en-US" sz="1600" dirty="0">
              <a:latin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rPr>
              <a:t>Big Increase in Street Health Services – Crisis of unsheltered homelessness</a:t>
            </a:r>
          </a:p>
          <a:p>
            <a:pPr marL="285750" indent="-285750">
              <a:buFont typeface="Arial" panose="020B0604020202020204" pitchFamily="34" charset="0"/>
              <a:buChar char="•"/>
            </a:pPr>
            <a:r>
              <a:rPr lang="en-US" sz="1600" dirty="0" smtClean="0">
                <a:latin typeface="Calibri" panose="020F0502020204030204" pitchFamily="34" charset="0"/>
              </a:rPr>
              <a:t>Expansion </a:t>
            </a:r>
            <a:r>
              <a:rPr lang="en-US" sz="1600" dirty="0">
                <a:latin typeface="Calibri" panose="020F0502020204030204" pitchFamily="34" charset="0"/>
              </a:rPr>
              <a:t>of Specialty Care </a:t>
            </a:r>
            <a:r>
              <a:rPr lang="en-US" sz="1600" dirty="0" smtClean="0">
                <a:latin typeface="Calibri" panose="020F0502020204030204" pitchFamily="34" charset="0"/>
              </a:rPr>
              <a:t>Services – increase in morbidity, aging population</a:t>
            </a:r>
            <a:endParaRPr lang="en-US" sz="1600" dirty="0">
              <a:latin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rPr>
              <a:t>Multidisciplinary Teams (BH, SUD, housing) horizontally integrating key services vs </a:t>
            </a:r>
            <a:r>
              <a:rPr lang="en-US" sz="1600" dirty="0" err="1" smtClean="0">
                <a:latin typeface="Calibri" panose="020F0502020204030204" pitchFamily="34" charset="0"/>
              </a:rPr>
              <a:t>silo’ed</a:t>
            </a:r>
            <a:r>
              <a:rPr lang="en-US" sz="1600" dirty="0" smtClean="0">
                <a:latin typeface="Calibri" panose="020F0502020204030204" pitchFamily="34" charset="0"/>
              </a:rPr>
              <a:t> care.</a:t>
            </a:r>
            <a:endParaRPr lang="en-US" sz="1600" dirty="0">
              <a:latin typeface="Calibri" panose="020F0502020204030204" pitchFamily="34" charset="0"/>
            </a:endParaRPr>
          </a:p>
          <a:p>
            <a:endParaRPr lang="en-US" sz="1600" dirty="0">
              <a:latin typeface="Calibri" panose="020F0502020204030204" pitchFamily="34" charset="0"/>
            </a:endParaRPr>
          </a:p>
          <a:p>
            <a:r>
              <a:rPr lang="en-US" sz="1600" b="1" dirty="0">
                <a:latin typeface="Calibri" panose="020F0502020204030204" pitchFamily="34" charset="0"/>
              </a:rPr>
              <a:t>Environment Major Changes</a:t>
            </a:r>
            <a:r>
              <a:rPr lang="en-US" sz="1600" dirty="0">
                <a:latin typeface="Calibri" panose="020F0502020204030204" pitchFamily="34" charset="0"/>
              </a:rPr>
              <a:t>:</a:t>
            </a:r>
          </a:p>
          <a:p>
            <a:pPr marL="285750" indent="-285750">
              <a:buFont typeface="Arial" panose="020B0604020202020204" pitchFamily="34" charset="0"/>
              <a:buChar char="•"/>
            </a:pPr>
            <a:r>
              <a:rPr lang="en-US" sz="1600" dirty="0">
                <a:latin typeface="Calibri" panose="020F0502020204030204" pitchFamily="34" charset="0"/>
              </a:rPr>
              <a:t>Impact of Housing Crisis and Unsheltered/Encampment </a:t>
            </a:r>
            <a:r>
              <a:rPr lang="en-US" sz="1600" dirty="0" smtClean="0">
                <a:latin typeface="Calibri" panose="020F0502020204030204" pitchFamily="34" charset="0"/>
              </a:rPr>
              <a:t>Homeless</a:t>
            </a:r>
          </a:p>
          <a:p>
            <a:pPr marL="285750" indent="-285750">
              <a:buFont typeface="Arial" panose="020B0604020202020204" pitchFamily="34" charset="0"/>
              <a:buChar char="•"/>
            </a:pPr>
            <a:r>
              <a:rPr lang="en-US" sz="1600" dirty="0" smtClean="0">
                <a:latin typeface="Calibri" panose="020F0502020204030204" pitchFamily="34" charset="0"/>
              </a:rPr>
              <a:t>Role of ACHCH in coordinated countywide response &amp; planning</a:t>
            </a:r>
            <a:endParaRPr lang="en-US" sz="1600" dirty="0">
              <a:latin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rPr>
              <a:t>Uncertainty in Trump Regime</a:t>
            </a:r>
          </a:p>
          <a:p>
            <a:pPr marL="285750" indent="-285750">
              <a:buFont typeface="Arial" panose="020B0604020202020204" pitchFamily="34" charset="0"/>
              <a:buChar char="•"/>
            </a:pPr>
            <a:r>
              <a:rPr lang="en-US" sz="1600" dirty="0" smtClean="0">
                <a:latin typeface="Calibri" panose="020F0502020204030204" pitchFamily="34" charset="0"/>
              </a:rPr>
              <a:t>Impact </a:t>
            </a:r>
            <a:r>
              <a:rPr lang="en-US" sz="1600" dirty="0">
                <a:latin typeface="Calibri" panose="020F0502020204030204" pitchFamily="34" charset="0"/>
              </a:rPr>
              <a:t>of </a:t>
            </a:r>
            <a:r>
              <a:rPr lang="en-US" sz="1600" dirty="0" smtClean="0">
                <a:latin typeface="Calibri" panose="020F0502020204030204" pitchFamily="34" charset="0"/>
              </a:rPr>
              <a:t>AC3, PRIME ending – what impacts?  What roles foisted on ACHCH?</a:t>
            </a:r>
          </a:p>
          <a:p>
            <a:pPr marL="285750" indent="-285750">
              <a:buFont typeface="Arial" panose="020B0604020202020204" pitchFamily="34" charset="0"/>
              <a:buChar char="•"/>
            </a:pPr>
            <a:r>
              <a:rPr lang="en-US" sz="1600" dirty="0" smtClean="0">
                <a:latin typeface="Calibri" panose="020F0502020204030204" pitchFamily="34" charset="0"/>
              </a:rPr>
              <a:t>ACHCH Lead Role in Respite Care Planning &amp; Delivery?  Direct Services?</a:t>
            </a:r>
            <a:endParaRPr lang="en-US" sz="1600" dirty="0">
              <a:latin typeface="Calibri" panose="020F0502020204030204" pitchFamily="34" charset="0"/>
            </a:endParaRPr>
          </a:p>
          <a:p>
            <a:endParaRPr lang="en-US" sz="1600" dirty="0">
              <a:latin typeface="Calibri" panose="020F0502020204030204" pitchFamily="34" charset="0"/>
            </a:endParaRPr>
          </a:p>
          <a:p>
            <a:r>
              <a:rPr lang="en-US" sz="1600" b="1" dirty="0">
                <a:latin typeface="Calibri" panose="020F0502020204030204" pitchFamily="34" charset="0"/>
              </a:rPr>
              <a:t>Organizational Capacity</a:t>
            </a:r>
          </a:p>
          <a:p>
            <a:pPr marL="285750" indent="-285750">
              <a:buFont typeface="Arial" panose="020B0604020202020204" pitchFamily="34" charset="0"/>
              <a:buChar char="•"/>
            </a:pPr>
            <a:r>
              <a:rPr lang="en-US" sz="1600" dirty="0" smtClean="0">
                <a:latin typeface="Calibri" panose="020F0502020204030204" pitchFamily="34" charset="0"/>
              </a:rPr>
              <a:t>Must work to fill key vacancies, AND secure smooth transition to increased County funding.</a:t>
            </a:r>
            <a:endParaRPr lang="en-US" sz="1600" dirty="0">
              <a:latin typeface="Calibri" panose="020F0502020204030204" pitchFamily="34" charset="0"/>
            </a:endParaRPr>
          </a:p>
          <a:p>
            <a:endParaRPr lang="en-US" sz="1600" dirty="0">
              <a:latin typeface="Calibri" panose="020F0502020204030204" pitchFamily="34" charset="0"/>
            </a:endParaRPr>
          </a:p>
          <a:p>
            <a:r>
              <a:rPr lang="en-US" sz="1600" b="1" dirty="0">
                <a:latin typeface="Calibri" panose="020F0502020204030204" pitchFamily="34" charset="0"/>
              </a:rPr>
              <a:t>Target Patient </a:t>
            </a:r>
            <a:r>
              <a:rPr lang="en-US" sz="1600" b="1" dirty="0" smtClean="0">
                <a:latin typeface="Calibri" panose="020F0502020204030204" pitchFamily="34" charset="0"/>
              </a:rPr>
              <a:t>Numbers:</a:t>
            </a:r>
            <a:endParaRPr lang="en-US" sz="1600" b="1" dirty="0">
              <a:latin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rPr>
              <a:t>9,987 homeless </a:t>
            </a:r>
            <a:r>
              <a:rPr lang="en-US" sz="1600" dirty="0">
                <a:latin typeface="Calibri" panose="020F0502020204030204" pitchFamily="34" charset="0"/>
              </a:rPr>
              <a:t>patients </a:t>
            </a:r>
            <a:r>
              <a:rPr lang="en-US" sz="1600" dirty="0" smtClean="0">
                <a:latin typeface="Calibri" panose="020F0502020204030204" pitchFamily="34" charset="0"/>
              </a:rPr>
              <a:t>projected to </a:t>
            </a:r>
            <a:r>
              <a:rPr lang="en-US" sz="1600" dirty="0">
                <a:latin typeface="Calibri" panose="020F0502020204030204" pitchFamily="34" charset="0"/>
              </a:rPr>
              <a:t>be served in </a:t>
            </a:r>
            <a:r>
              <a:rPr lang="en-US" sz="1600" dirty="0" smtClean="0">
                <a:latin typeface="Calibri" panose="020F0502020204030204" pitchFamily="34" charset="0"/>
              </a:rPr>
              <a:t>CY2022 </a:t>
            </a:r>
            <a:endParaRPr lang="en-US" sz="1600" dirty="0">
              <a:latin typeface="Calibri" panose="020F0502020204030204" pitchFamily="34" charset="0"/>
            </a:endParaRPr>
          </a:p>
          <a:p>
            <a:pPr marL="285750" indent="-285750">
              <a:buFont typeface="Arial" panose="020B0604020202020204" pitchFamily="34" charset="0"/>
              <a:buChar char="•"/>
            </a:pPr>
            <a:r>
              <a:rPr lang="en-US" sz="1600" dirty="0">
                <a:latin typeface="Calibri" panose="020F0502020204030204" pitchFamily="34" charset="0"/>
              </a:rPr>
              <a:t>We’re </a:t>
            </a:r>
            <a:r>
              <a:rPr lang="en-US" sz="1600" dirty="0" smtClean="0">
                <a:latin typeface="Calibri" panose="020F0502020204030204" pitchFamily="34" charset="0"/>
              </a:rPr>
              <a:t>already hitting those numbers. </a:t>
            </a:r>
            <a:endParaRPr lang="en-US" sz="1600" dirty="0">
              <a:latin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1858839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nvPr>
        </p:nvSpPr>
        <p:spPr>
          <a:xfrm>
            <a:off x="457200" y="1600200"/>
            <a:ext cx="8229600" cy="4648200"/>
          </a:xfrm>
        </p:spPr>
        <p:txBody>
          <a:bodyPr>
            <a:normAutofit/>
          </a:bodyPr>
          <a:lstStyle/>
          <a:p>
            <a:pPr marL="109728" indent="0">
              <a:buNone/>
            </a:pPr>
            <a:r>
              <a:rPr lang="en-US" sz="4800" dirty="0" smtClean="0"/>
              <a:t>Questions / Comments</a:t>
            </a:r>
            <a:endParaRPr lang="en-US" sz="4800" dirty="0"/>
          </a:p>
        </p:txBody>
      </p:sp>
    </p:spTree>
    <p:extLst>
      <p:ext uri="{BB962C8B-B14F-4D97-AF65-F5344CB8AC3E}">
        <p14:creationId xmlns:p14="http://schemas.microsoft.com/office/powerpoint/2010/main" val="195252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533400" y="685800"/>
            <a:ext cx="8229600" cy="990602"/>
          </a:xfrm>
        </p:spPr>
        <p:txBody>
          <a:bodyPr>
            <a:normAutofit/>
          </a:bodyPr>
          <a:lstStyle/>
          <a:p>
            <a:pPr algn="r"/>
            <a:r>
              <a:rPr lang="en-US" sz="4400" dirty="0">
                <a:latin typeface="Calibri" panose="020F0502020204030204" pitchFamily="34" charset="0"/>
                <a:cs typeface="Calibri" panose="020F0502020204030204" pitchFamily="34" charset="0"/>
              </a:rPr>
              <a:t>HRSA Services Area Competition</a:t>
            </a:r>
          </a:p>
        </p:txBody>
      </p:sp>
      <p:sp>
        <p:nvSpPr>
          <p:cNvPr id="5" name="Content Placeholder 4"/>
          <p:cNvSpPr>
            <a:spLocks noGrp="1"/>
          </p:cNvSpPr>
          <p:nvPr>
            <p:ph idx="1"/>
          </p:nvPr>
        </p:nvSpPr>
        <p:spPr>
          <a:xfrm>
            <a:off x="457200" y="1600200"/>
            <a:ext cx="8229600" cy="4648200"/>
          </a:xfrm>
        </p:spPr>
        <p:txBody>
          <a:bodyPr>
            <a:normAutofit fontScale="77500" lnSpcReduction="20000"/>
          </a:bodyPr>
          <a:lstStyle/>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Competitive SAC </a:t>
            </a:r>
            <a:r>
              <a:rPr lang="en-US" dirty="0">
                <a:latin typeface="Calibri" panose="020F0502020204030204" pitchFamily="34" charset="0"/>
                <a:cs typeface="Calibri" panose="020F0502020204030204" pitchFamily="34" charset="0"/>
              </a:rPr>
              <a:t>proposal submitted every 3 </a:t>
            </a:r>
            <a:r>
              <a:rPr lang="en-US" dirty="0" err="1">
                <a:latin typeface="Calibri" panose="020F0502020204030204" pitchFamily="34" charset="0"/>
                <a:cs typeface="Calibri" panose="020F0502020204030204" pitchFamily="34" charset="0"/>
              </a:rPr>
              <a:t>yr</a:t>
            </a:r>
            <a:r>
              <a:rPr lang="en-US" dirty="0">
                <a:latin typeface="Calibri" panose="020F0502020204030204" pitchFamily="34" charset="0"/>
                <a:cs typeface="Calibri" panose="020F0502020204030204" pitchFamily="34" charset="0"/>
              </a:rPr>
              <a:t> Grant Period</a:t>
            </a:r>
          </a:p>
          <a:p>
            <a:r>
              <a:rPr lang="en-US" dirty="0" smtClean="0">
                <a:latin typeface="Calibri" panose="020F0502020204030204" pitchFamily="34" charset="0"/>
                <a:cs typeface="Calibri" panose="020F0502020204030204" pitchFamily="34" charset="0"/>
              </a:rPr>
              <a:t>Grant </a:t>
            </a:r>
            <a:r>
              <a:rPr lang="en-US" dirty="0">
                <a:latin typeface="Calibri" panose="020F0502020204030204" pitchFamily="34" charset="0"/>
                <a:cs typeface="Calibri" panose="020F0502020204030204" pitchFamily="34" charset="0"/>
              </a:rPr>
              <a:t>Period:  1/1/2020 – </a:t>
            </a:r>
            <a:r>
              <a:rPr lang="en-US" dirty="0" smtClean="0">
                <a:latin typeface="Calibri" panose="020F0502020204030204" pitchFamily="34" charset="0"/>
                <a:cs typeface="Calibri" panose="020F0502020204030204" pitchFamily="34" charset="0"/>
              </a:rPr>
              <a:t>12/31/2022</a:t>
            </a:r>
          </a:p>
          <a:p>
            <a:r>
              <a:rPr lang="en-US" dirty="0" smtClean="0">
                <a:latin typeface="Calibri" panose="020F0502020204030204" pitchFamily="34" charset="0"/>
                <a:cs typeface="Calibri" panose="020F0502020204030204" pitchFamily="34" charset="0"/>
              </a:rPr>
              <a:t>Base Federal Grant Award/</a:t>
            </a:r>
            <a:r>
              <a:rPr lang="en-US" dirty="0" err="1" smtClean="0">
                <a:latin typeface="Calibri" panose="020F0502020204030204" pitchFamily="34" charset="0"/>
                <a:cs typeface="Calibri" panose="020F0502020204030204" pitchFamily="34" charset="0"/>
              </a:rPr>
              <a:t>Yr</a:t>
            </a:r>
            <a:r>
              <a:rPr lang="en-US" dirty="0" smtClean="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a:t>
            </a:r>
            <a:r>
              <a:rPr lang="en-US" b="1" dirty="0" smtClean="0">
                <a:latin typeface="Calibri" panose="020F0502020204030204" pitchFamily="34" charset="0"/>
                <a:cs typeface="Calibri" panose="020F0502020204030204" pitchFamily="34" charset="0"/>
              </a:rPr>
              <a:t>3,983,982</a:t>
            </a:r>
          </a:p>
          <a:p>
            <a:endParaRPr lang="en-US" b="1" dirty="0">
              <a:latin typeface="Calibri" panose="020F0502020204030204" pitchFamily="34" charset="0"/>
              <a:cs typeface="Calibri" panose="020F0502020204030204" pitchFamily="34" charset="0"/>
            </a:endParaRPr>
          </a:p>
          <a:p>
            <a:r>
              <a:rPr lang="en-US" b="1" dirty="0" smtClean="0">
                <a:latin typeface="Calibri" panose="020F0502020204030204" pitchFamily="34" charset="0"/>
                <a:cs typeface="Calibri" panose="020F0502020204030204" pitchFamily="34" charset="0"/>
              </a:rPr>
              <a:t>HRSA SAC Submission Includes:</a:t>
            </a:r>
          </a:p>
          <a:p>
            <a:pPr marL="109728" indent="0">
              <a:buNone/>
            </a:pPr>
            <a:endParaRPr lang="en-US" b="1" dirty="0" smtClean="0">
              <a:latin typeface="Calibri" panose="020F0502020204030204" pitchFamily="34" charset="0"/>
              <a:cs typeface="Calibri" panose="020F0502020204030204" pitchFamily="34" charset="0"/>
            </a:endParaRPr>
          </a:p>
          <a:p>
            <a:pPr lvl="1"/>
            <a:r>
              <a:rPr lang="en-US" b="1" dirty="0" smtClean="0">
                <a:latin typeface="Calibri" panose="020F0502020204030204" pitchFamily="34" charset="0"/>
                <a:cs typeface="Calibri" panose="020F0502020204030204" pitchFamily="34" charset="0"/>
              </a:rPr>
              <a:t>Health Center Operations</a:t>
            </a:r>
            <a:r>
              <a:rPr lang="en-US" dirty="0" smtClean="0">
                <a:latin typeface="Calibri" panose="020F0502020204030204" pitchFamily="34" charset="0"/>
                <a:cs typeface="Calibri" panose="020F0502020204030204" pitchFamily="34" charset="0"/>
              </a:rPr>
              <a:t> (program specific info)</a:t>
            </a:r>
          </a:p>
          <a:p>
            <a:pPr lvl="1"/>
            <a:r>
              <a:rPr lang="en-US" b="1" dirty="0" smtClean="0">
                <a:latin typeface="Calibri" panose="020F0502020204030204" pitchFamily="34" charset="0"/>
                <a:cs typeface="Calibri" panose="020F0502020204030204" pitchFamily="34" charset="0"/>
              </a:rPr>
              <a:t>Staffing</a:t>
            </a:r>
            <a:r>
              <a:rPr lang="en-US" dirty="0" smtClean="0">
                <a:latin typeface="Calibri" panose="020F0502020204030204" pitchFamily="34" charset="0"/>
                <a:cs typeface="Calibri" panose="020F0502020204030204" pitchFamily="34" charset="0"/>
              </a:rPr>
              <a:t>: (Federally-supported vs Non-Federal FTEs)</a:t>
            </a:r>
          </a:p>
          <a:p>
            <a:pPr lvl="1"/>
            <a:r>
              <a:rPr lang="en-US" b="1" dirty="0">
                <a:latin typeface="Calibri" panose="020F0502020204030204" pitchFamily="34" charset="0"/>
                <a:cs typeface="Calibri" panose="020F0502020204030204" pitchFamily="34" charset="0"/>
              </a:rPr>
              <a:t>Budget</a:t>
            </a:r>
            <a:r>
              <a:rPr lang="en-US" dirty="0">
                <a:latin typeface="Calibri" panose="020F0502020204030204" pitchFamily="34" charset="0"/>
                <a:cs typeface="Calibri" panose="020F0502020204030204" pitchFamily="34" charset="0"/>
              </a:rPr>
              <a:t>:  Grant Budget (federal) and Overall Health Center (non federal)</a:t>
            </a:r>
          </a:p>
          <a:p>
            <a:pPr lvl="1"/>
            <a:r>
              <a:rPr lang="en-US" b="1" dirty="0" smtClean="0">
                <a:latin typeface="Calibri" panose="020F0502020204030204" pitchFamily="34" charset="0"/>
                <a:cs typeface="Calibri" panose="020F0502020204030204" pitchFamily="34" charset="0"/>
              </a:rPr>
              <a:t>Comprehensive Project Narrative</a:t>
            </a:r>
          </a:p>
          <a:p>
            <a:pPr lvl="1"/>
            <a:r>
              <a:rPr lang="en-US" b="1" dirty="0" smtClean="0">
                <a:latin typeface="Calibri" panose="020F0502020204030204" pitchFamily="34" charset="0"/>
                <a:cs typeface="Calibri" panose="020F0502020204030204" pitchFamily="34" charset="0"/>
              </a:rPr>
              <a:t>Performance Measures </a:t>
            </a:r>
            <a:r>
              <a:rPr lang="en-US" dirty="0" smtClean="0">
                <a:latin typeface="Calibri" panose="020F0502020204030204" pitchFamily="34" charset="0"/>
                <a:cs typeface="Calibri" panose="020F0502020204030204" pitchFamily="34" charset="0"/>
              </a:rPr>
              <a:t>and Patient Projections</a:t>
            </a:r>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HCH Commission approval on </a:t>
            </a:r>
            <a:r>
              <a:rPr lang="en-US" dirty="0">
                <a:solidFill>
                  <a:srgbClr val="FF0000"/>
                </a:solidFill>
                <a:latin typeface="Calibri" panose="020F0502020204030204" pitchFamily="34" charset="0"/>
                <a:cs typeface="Calibri" panose="020F0502020204030204" pitchFamily="34" charset="0"/>
              </a:rPr>
              <a:t>Friday August 9</a:t>
            </a:r>
            <a:r>
              <a:rPr lang="en-US" dirty="0">
                <a:latin typeface="Calibri" panose="020F0502020204030204" pitchFamily="34" charset="0"/>
                <a:cs typeface="Calibri" panose="020F0502020204030204" pitchFamily="34" charset="0"/>
              </a:rPr>
              <a:t>. Will submit to HRSA after approval</a:t>
            </a:r>
            <a:r>
              <a:rPr lang="en-US" dirty="0" smtClean="0">
                <a:latin typeface="Calibri" panose="020F0502020204030204" pitchFamily="34" charset="0"/>
                <a:cs typeface="Calibri" panose="020F0502020204030204" pitchFamily="34" charset="0"/>
              </a:rPr>
              <a:t>. Due August 14.</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5396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2" name="TextBox 11"/>
          <p:cNvSpPr txBox="1"/>
          <p:nvPr/>
        </p:nvSpPr>
        <p:spPr>
          <a:xfrm>
            <a:off x="7674134" y="1412067"/>
            <a:ext cx="1335410" cy="784830"/>
          </a:xfrm>
          <a:prstGeom prst="rect">
            <a:avLst/>
          </a:prstGeom>
          <a:solidFill>
            <a:schemeClr val="bg1"/>
          </a:solidFill>
          <a:ln w="12700">
            <a:solidFill>
              <a:schemeClr val="tx1"/>
            </a:solidFill>
          </a:ln>
        </p:spPr>
        <p:txBody>
          <a:bodyPr wrap="square" rtlCol="0">
            <a:spAutoFit/>
          </a:bodyPr>
          <a:lstStyle/>
          <a:p>
            <a:pPr algn="r"/>
            <a:r>
              <a:rPr lang="en-US" sz="750" dirty="0"/>
              <a:t>        ACHCH directly-provided Services</a:t>
            </a:r>
          </a:p>
          <a:p>
            <a:pPr algn="r"/>
            <a:r>
              <a:rPr lang="en-US" sz="750" dirty="0"/>
              <a:t>Federal Grant-funded Contracted Care</a:t>
            </a:r>
          </a:p>
          <a:p>
            <a:pPr algn="r"/>
            <a:r>
              <a:rPr lang="en-US" sz="750" dirty="0"/>
              <a:t>Non-Federal funded Contracted </a:t>
            </a:r>
            <a:r>
              <a:rPr lang="en-US" sz="750" smtClean="0"/>
              <a:t>Care </a:t>
            </a:r>
            <a:endParaRPr lang="en-US" sz="750" dirty="0"/>
          </a:p>
        </p:txBody>
      </p:sp>
      <p:sp>
        <p:nvSpPr>
          <p:cNvPr id="7" name="Rectangle 6"/>
          <p:cNvSpPr/>
          <p:nvPr/>
        </p:nvSpPr>
        <p:spPr>
          <a:xfrm>
            <a:off x="4087752" y="1562895"/>
            <a:ext cx="1002796" cy="563312"/>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MEDICAL DIRECTOR</a:t>
            </a:r>
          </a:p>
          <a:p>
            <a:pPr algn="ctr"/>
            <a:r>
              <a:rPr lang="en-US" sz="750" dirty="0">
                <a:solidFill>
                  <a:schemeClr val="tx1"/>
                </a:solidFill>
              </a:rPr>
              <a:t>Jeffrey Seal MD</a:t>
            </a:r>
          </a:p>
        </p:txBody>
      </p:sp>
      <p:sp>
        <p:nvSpPr>
          <p:cNvPr id="8" name="Rectangle 7"/>
          <p:cNvSpPr/>
          <p:nvPr/>
        </p:nvSpPr>
        <p:spPr>
          <a:xfrm>
            <a:off x="2983199" y="1562894"/>
            <a:ext cx="1002796" cy="563312"/>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HEALTH CENTER PROGRAM DIRECTOR</a:t>
            </a:r>
          </a:p>
          <a:p>
            <a:pPr algn="ctr"/>
            <a:r>
              <a:rPr lang="en-US" sz="750" dirty="0">
                <a:solidFill>
                  <a:schemeClr val="tx1"/>
                </a:solidFill>
              </a:rPr>
              <a:t>Lucy Kasdin, LCSW</a:t>
            </a:r>
          </a:p>
        </p:txBody>
      </p:sp>
      <p:sp>
        <p:nvSpPr>
          <p:cNvPr id="10" name="Rectangle 9"/>
          <p:cNvSpPr/>
          <p:nvPr/>
        </p:nvSpPr>
        <p:spPr>
          <a:xfrm>
            <a:off x="4727054" y="993810"/>
            <a:ext cx="1051176"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Colleen Chawla  Director, Alameda County Health Care Services Agency</a:t>
            </a:r>
          </a:p>
        </p:txBody>
      </p:sp>
      <p:sp>
        <p:nvSpPr>
          <p:cNvPr id="13" name="Rectangle 12"/>
          <p:cNvSpPr/>
          <p:nvPr/>
        </p:nvSpPr>
        <p:spPr>
          <a:xfrm>
            <a:off x="2011904" y="2294112"/>
            <a:ext cx="1106945" cy="447094"/>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b="1" dirty="0">
                <a:solidFill>
                  <a:schemeClr val="tx1"/>
                </a:solidFill>
              </a:rPr>
              <a:t>ACHCH </a:t>
            </a:r>
          </a:p>
          <a:p>
            <a:pPr algn="ctr"/>
            <a:r>
              <a:rPr lang="en-US" sz="825" b="1" dirty="0">
                <a:solidFill>
                  <a:schemeClr val="tx1"/>
                </a:solidFill>
              </a:rPr>
              <a:t>STREET HEALTH SERVICES</a:t>
            </a:r>
          </a:p>
        </p:txBody>
      </p:sp>
      <p:sp>
        <p:nvSpPr>
          <p:cNvPr id="14" name="Rectangle 13"/>
          <p:cNvSpPr/>
          <p:nvPr/>
        </p:nvSpPr>
        <p:spPr>
          <a:xfrm>
            <a:off x="4209808" y="2310419"/>
            <a:ext cx="1319494" cy="441859"/>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b="1" dirty="0">
                <a:solidFill>
                  <a:schemeClr val="tx1"/>
                </a:solidFill>
              </a:rPr>
              <a:t>ACHCH </a:t>
            </a:r>
          </a:p>
          <a:p>
            <a:pPr algn="ctr"/>
            <a:r>
              <a:rPr lang="en-US" sz="825" b="1" dirty="0">
                <a:solidFill>
                  <a:schemeClr val="tx1"/>
                </a:solidFill>
              </a:rPr>
              <a:t>SHELTER HEALTH SERVICES </a:t>
            </a:r>
          </a:p>
        </p:txBody>
      </p:sp>
      <p:sp>
        <p:nvSpPr>
          <p:cNvPr id="23" name="Rectangle 22"/>
          <p:cNvSpPr/>
          <p:nvPr/>
        </p:nvSpPr>
        <p:spPr>
          <a:xfrm>
            <a:off x="4877869" y="2869358"/>
            <a:ext cx="1152477" cy="1396641"/>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ACHCH/AHS MOBILE HEALTH SERVICES</a:t>
            </a:r>
            <a:r>
              <a:rPr lang="en-US" sz="750" dirty="0">
                <a:solidFill>
                  <a:schemeClr val="tx1"/>
                </a:solidFill>
              </a:rPr>
              <a:t>:</a:t>
            </a:r>
          </a:p>
          <a:p>
            <a:pPr algn="ctr"/>
            <a:r>
              <a:rPr lang="en-US" sz="750" dirty="0">
                <a:solidFill>
                  <a:schemeClr val="tx1"/>
                </a:solidFill>
              </a:rPr>
              <a:t>Subrecipient AHS -staffed Portable Mobile Health Care Services:</a:t>
            </a:r>
          </a:p>
          <a:p>
            <a:pPr marL="44054" indent="-44054" algn="ctr">
              <a:buFont typeface="Arial" panose="020B0604020202020204" pitchFamily="34" charset="0"/>
              <a:buChar char="•"/>
            </a:pPr>
            <a:r>
              <a:rPr lang="en-US" sz="750" dirty="0">
                <a:solidFill>
                  <a:schemeClr val="tx1"/>
                </a:solidFill>
              </a:rPr>
              <a:t>Mobile Health Manager</a:t>
            </a:r>
          </a:p>
          <a:p>
            <a:pPr marL="44054" indent="-44054" algn="ctr">
              <a:buFont typeface="Arial" panose="020B0604020202020204" pitchFamily="34" charset="0"/>
              <a:buChar char="•"/>
            </a:pPr>
            <a:r>
              <a:rPr lang="en-US" sz="750" dirty="0">
                <a:solidFill>
                  <a:schemeClr val="tx1"/>
                </a:solidFill>
              </a:rPr>
              <a:t>Nurse Practitioner</a:t>
            </a:r>
          </a:p>
          <a:p>
            <a:pPr marL="44054" indent="-44054" algn="ctr">
              <a:buFont typeface="Arial" panose="020B0604020202020204" pitchFamily="34" charset="0"/>
              <a:buChar char="•"/>
            </a:pPr>
            <a:r>
              <a:rPr lang="en-US" sz="750" dirty="0">
                <a:solidFill>
                  <a:schemeClr val="tx1"/>
                </a:solidFill>
              </a:rPr>
              <a:t>CHW</a:t>
            </a:r>
          </a:p>
          <a:p>
            <a:pPr marL="44054" indent="-44054" algn="ctr">
              <a:buFont typeface="Arial" panose="020B0604020202020204" pitchFamily="34" charset="0"/>
              <a:buChar char="•"/>
            </a:pPr>
            <a:r>
              <a:rPr lang="en-US" sz="750" dirty="0">
                <a:solidFill>
                  <a:schemeClr val="tx1"/>
                </a:solidFill>
              </a:rPr>
              <a:t>Medical Assistant</a:t>
            </a:r>
          </a:p>
          <a:p>
            <a:pPr marL="44054" indent="-44054" algn="ctr">
              <a:buFont typeface="Arial" panose="020B0604020202020204" pitchFamily="34" charset="0"/>
              <a:buChar char="•"/>
            </a:pPr>
            <a:r>
              <a:rPr lang="en-US" sz="750" dirty="0">
                <a:solidFill>
                  <a:schemeClr val="tx1"/>
                </a:solidFill>
              </a:rPr>
              <a:t>Medical Support Staff</a:t>
            </a:r>
          </a:p>
          <a:p>
            <a:pPr algn="ctr"/>
            <a:r>
              <a:rPr lang="en-US" sz="750" dirty="0">
                <a:solidFill>
                  <a:schemeClr val="tx1"/>
                </a:solidFill>
              </a:rPr>
              <a:t>5 FTE</a:t>
            </a:r>
          </a:p>
        </p:txBody>
      </p:sp>
      <p:sp>
        <p:nvSpPr>
          <p:cNvPr id="25" name="Rectangle 24"/>
          <p:cNvSpPr/>
          <p:nvPr/>
        </p:nvSpPr>
        <p:spPr>
          <a:xfrm>
            <a:off x="3781301" y="4459697"/>
            <a:ext cx="1041042" cy="490063"/>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Health Care Services at 11 Shelter locations in Alameda County </a:t>
            </a:r>
          </a:p>
        </p:txBody>
      </p:sp>
      <p:sp>
        <p:nvSpPr>
          <p:cNvPr id="26" name="Rectangle 25"/>
          <p:cNvSpPr/>
          <p:nvPr/>
        </p:nvSpPr>
        <p:spPr>
          <a:xfrm>
            <a:off x="1460940" y="2833317"/>
            <a:ext cx="1056079" cy="1487673"/>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StreetHealth Team:</a:t>
            </a:r>
          </a:p>
          <a:p>
            <a:pPr algn="ctr"/>
            <a:r>
              <a:rPr lang="en-US" sz="750" dirty="0">
                <a:solidFill>
                  <a:schemeClr val="tx1"/>
                </a:solidFill>
              </a:rPr>
              <a:t>Directly provided portable street health care:</a:t>
            </a:r>
          </a:p>
          <a:p>
            <a:pPr marL="44054" indent="-44054" algn="ctr">
              <a:buFont typeface="Arial" panose="020B0604020202020204" pitchFamily="34" charset="0"/>
              <a:buChar char="•"/>
            </a:pPr>
            <a:r>
              <a:rPr lang="en-US" sz="750" dirty="0">
                <a:solidFill>
                  <a:schemeClr val="tx1"/>
                </a:solidFill>
              </a:rPr>
              <a:t>Psychiatrist</a:t>
            </a:r>
          </a:p>
          <a:p>
            <a:pPr marL="44054" indent="-44054" algn="ctr">
              <a:buFont typeface="Arial" panose="020B0604020202020204" pitchFamily="34" charset="0"/>
              <a:buChar char="•"/>
            </a:pPr>
            <a:r>
              <a:rPr lang="en-US" sz="750" dirty="0">
                <a:solidFill>
                  <a:schemeClr val="tx1"/>
                </a:solidFill>
              </a:rPr>
              <a:t>Nurse Manager</a:t>
            </a:r>
          </a:p>
          <a:p>
            <a:pPr marL="44054" indent="-44054" algn="ctr">
              <a:buFont typeface="Arial" panose="020B0604020202020204" pitchFamily="34" charset="0"/>
              <a:buChar char="•"/>
            </a:pPr>
            <a:r>
              <a:rPr lang="en-US" sz="750" dirty="0">
                <a:solidFill>
                  <a:schemeClr val="tx1"/>
                </a:solidFill>
              </a:rPr>
              <a:t>Social Worker</a:t>
            </a:r>
          </a:p>
          <a:p>
            <a:pPr marL="44054" indent="-44054" algn="ctr">
              <a:buFont typeface="Arial" panose="020B0604020202020204" pitchFamily="34" charset="0"/>
              <a:buChar char="•"/>
            </a:pPr>
            <a:r>
              <a:rPr lang="en-US" sz="750" dirty="0">
                <a:solidFill>
                  <a:schemeClr val="tx1"/>
                </a:solidFill>
              </a:rPr>
              <a:t>Pharmacist</a:t>
            </a:r>
          </a:p>
          <a:p>
            <a:pPr marL="44054" indent="-44054" algn="ctr">
              <a:buFont typeface="Arial" panose="020B0604020202020204" pitchFamily="34" charset="0"/>
              <a:buChar char="•"/>
            </a:pPr>
            <a:r>
              <a:rPr lang="en-US" sz="750" dirty="0">
                <a:solidFill>
                  <a:schemeClr val="tx1"/>
                </a:solidFill>
              </a:rPr>
              <a:t>2 CHW</a:t>
            </a:r>
          </a:p>
          <a:p>
            <a:pPr algn="ctr"/>
            <a:r>
              <a:rPr lang="en-US" sz="750" dirty="0" err="1">
                <a:solidFill>
                  <a:schemeClr val="tx1"/>
                </a:solidFill>
              </a:rPr>
              <a:t>W.Oakland</a:t>
            </a:r>
            <a:r>
              <a:rPr lang="en-US" sz="750" dirty="0">
                <a:solidFill>
                  <a:schemeClr val="tx1"/>
                </a:solidFill>
              </a:rPr>
              <a:t> </a:t>
            </a:r>
          </a:p>
          <a:p>
            <a:pPr algn="ctr"/>
            <a:r>
              <a:rPr lang="en-US" sz="750" dirty="0">
                <a:solidFill>
                  <a:schemeClr val="tx1"/>
                </a:solidFill>
              </a:rPr>
              <a:t>12 Street Sites</a:t>
            </a:r>
          </a:p>
          <a:p>
            <a:pPr algn="ctr"/>
            <a:r>
              <a:rPr lang="en-US" sz="750" dirty="0">
                <a:solidFill>
                  <a:schemeClr val="tx1"/>
                </a:solidFill>
              </a:rPr>
              <a:t>7 FTE</a:t>
            </a:r>
          </a:p>
        </p:txBody>
      </p:sp>
      <p:sp>
        <p:nvSpPr>
          <p:cNvPr id="27" name="Rectangle 26"/>
          <p:cNvSpPr/>
          <p:nvPr/>
        </p:nvSpPr>
        <p:spPr>
          <a:xfrm>
            <a:off x="7876220" y="2333068"/>
            <a:ext cx="1043400" cy="423365"/>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b="1" dirty="0">
                <a:solidFill>
                  <a:schemeClr val="tx1"/>
                </a:solidFill>
              </a:rPr>
              <a:t>ACHCH CONTRACTS &amp;</a:t>
            </a:r>
          </a:p>
          <a:p>
            <a:pPr algn="ctr"/>
            <a:r>
              <a:rPr lang="en-US" sz="825" b="1" dirty="0">
                <a:solidFill>
                  <a:schemeClr val="tx1"/>
                </a:solidFill>
              </a:rPr>
              <a:t> ADMINISTRATION  </a:t>
            </a:r>
          </a:p>
        </p:txBody>
      </p:sp>
      <p:sp>
        <p:nvSpPr>
          <p:cNvPr id="29" name="Rectangle 28"/>
          <p:cNvSpPr/>
          <p:nvPr/>
        </p:nvSpPr>
        <p:spPr>
          <a:xfrm>
            <a:off x="7901723" y="2942316"/>
            <a:ext cx="1062699" cy="1568349"/>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Contracts and Administration Staff </a:t>
            </a:r>
            <a:endParaRPr lang="en-US" sz="750" dirty="0">
              <a:solidFill>
                <a:schemeClr val="tx1"/>
              </a:solidFill>
            </a:endParaRPr>
          </a:p>
          <a:p>
            <a:pPr algn="ctr"/>
            <a:endParaRPr lang="en-US" sz="750" dirty="0">
              <a:solidFill>
                <a:schemeClr val="tx1"/>
              </a:solidFill>
            </a:endParaRPr>
          </a:p>
          <a:p>
            <a:pPr marL="41672" indent="-41672" algn="ctr">
              <a:buFont typeface="Arial" panose="020B0604020202020204" pitchFamily="34" charset="0"/>
              <a:buChar char="•"/>
            </a:pPr>
            <a:r>
              <a:rPr lang="en-US" sz="750" dirty="0">
                <a:solidFill>
                  <a:schemeClr val="tx1"/>
                </a:solidFill>
              </a:rPr>
              <a:t>Program Director</a:t>
            </a:r>
          </a:p>
          <a:p>
            <a:pPr marL="41672" indent="-41672" algn="ctr">
              <a:buFont typeface="Arial" panose="020B0604020202020204" pitchFamily="34" charset="0"/>
              <a:buChar char="•"/>
            </a:pPr>
            <a:r>
              <a:rPr lang="en-US" sz="750" dirty="0">
                <a:solidFill>
                  <a:schemeClr val="tx1"/>
                </a:solidFill>
              </a:rPr>
              <a:t>Medical Director</a:t>
            </a:r>
          </a:p>
          <a:p>
            <a:pPr marL="41672" indent="-41672" algn="ctr">
              <a:buFont typeface="Arial" panose="020B0604020202020204" pitchFamily="34" charset="0"/>
              <a:buChar char="•"/>
            </a:pPr>
            <a:r>
              <a:rPr lang="en-US" sz="750" dirty="0">
                <a:solidFill>
                  <a:schemeClr val="tx1"/>
                </a:solidFill>
              </a:rPr>
              <a:t>Quality Director</a:t>
            </a:r>
          </a:p>
          <a:p>
            <a:pPr marL="41672" indent="-41672" algn="ctr">
              <a:buFont typeface="Arial" panose="020B0604020202020204" pitchFamily="34" charset="0"/>
              <a:buChar char="•"/>
            </a:pPr>
            <a:r>
              <a:rPr lang="en-US" sz="750" dirty="0">
                <a:solidFill>
                  <a:schemeClr val="tx1"/>
                </a:solidFill>
              </a:rPr>
              <a:t>Grant Manager</a:t>
            </a:r>
          </a:p>
          <a:p>
            <a:pPr marL="41672" indent="-41672" algn="ctr">
              <a:buFont typeface="Arial" panose="020B0604020202020204" pitchFamily="34" charset="0"/>
              <a:buChar char="•"/>
            </a:pPr>
            <a:r>
              <a:rPr lang="en-US" sz="750" dirty="0">
                <a:solidFill>
                  <a:schemeClr val="tx1"/>
                </a:solidFill>
              </a:rPr>
              <a:t>Finance Manager</a:t>
            </a:r>
          </a:p>
          <a:p>
            <a:pPr marL="41672" indent="-41672" algn="ctr">
              <a:buFont typeface="Arial" panose="020B0604020202020204" pitchFamily="34" charset="0"/>
              <a:buChar char="•"/>
            </a:pPr>
            <a:r>
              <a:rPr lang="en-US" sz="750" dirty="0">
                <a:solidFill>
                  <a:schemeClr val="tx1"/>
                </a:solidFill>
              </a:rPr>
              <a:t>Contracts Manager</a:t>
            </a:r>
          </a:p>
          <a:p>
            <a:pPr marL="41672" indent="-41672" algn="ctr">
              <a:buFont typeface="Arial" panose="020B0604020202020204" pitchFamily="34" charset="0"/>
              <a:buChar char="•"/>
            </a:pPr>
            <a:r>
              <a:rPr lang="en-US" sz="750" dirty="0">
                <a:solidFill>
                  <a:schemeClr val="tx1"/>
                </a:solidFill>
              </a:rPr>
              <a:t>Facilities Manager</a:t>
            </a:r>
          </a:p>
          <a:p>
            <a:pPr marL="41672" indent="-41672" algn="ctr">
              <a:buFont typeface="Arial" panose="020B0604020202020204" pitchFamily="34" charset="0"/>
              <a:buChar char="•"/>
            </a:pPr>
            <a:r>
              <a:rPr lang="en-US" sz="750" dirty="0">
                <a:solidFill>
                  <a:schemeClr val="tx1"/>
                </a:solidFill>
              </a:rPr>
              <a:t>Support Staff</a:t>
            </a:r>
          </a:p>
          <a:p>
            <a:pPr marL="41672" indent="-41672" algn="ctr">
              <a:buFont typeface="Arial" panose="020B0604020202020204" pitchFamily="34" charset="0"/>
              <a:buChar char="•"/>
            </a:pPr>
            <a:endParaRPr lang="en-US" sz="750" dirty="0">
              <a:solidFill>
                <a:schemeClr val="tx1"/>
              </a:solidFill>
            </a:endParaRPr>
          </a:p>
          <a:p>
            <a:pPr algn="ctr"/>
            <a:r>
              <a:rPr lang="en-US" sz="750" dirty="0">
                <a:solidFill>
                  <a:schemeClr val="tx1"/>
                </a:solidFill>
              </a:rPr>
              <a:t>10 FTE</a:t>
            </a:r>
          </a:p>
        </p:txBody>
      </p:sp>
      <p:sp>
        <p:nvSpPr>
          <p:cNvPr id="30" name="Rectangle 29"/>
          <p:cNvSpPr/>
          <p:nvPr/>
        </p:nvSpPr>
        <p:spPr>
          <a:xfrm>
            <a:off x="106246" y="2800277"/>
            <a:ext cx="1197026" cy="1486120"/>
          </a:xfrm>
          <a:prstGeom prst="rect">
            <a:avLst/>
          </a:prstGeom>
          <a:solidFill>
            <a:srgbClr val="FDC6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Alameda Health Systems Primary Care Clinics:</a:t>
            </a:r>
          </a:p>
          <a:p>
            <a:pPr algn="ctr"/>
            <a:r>
              <a:rPr lang="en-US" sz="750" dirty="0">
                <a:solidFill>
                  <a:schemeClr val="tx1"/>
                </a:solidFill>
              </a:rPr>
              <a:t>Subrecipient provided primary care homes with comprehensive care services:</a:t>
            </a:r>
          </a:p>
          <a:p>
            <a:pPr marL="44054" indent="-44054" algn="ctr">
              <a:buFont typeface="Arial" panose="020B0604020202020204" pitchFamily="34" charset="0"/>
              <a:buChar char="•"/>
            </a:pPr>
            <a:r>
              <a:rPr lang="en-US" sz="750" dirty="0">
                <a:solidFill>
                  <a:schemeClr val="tx1"/>
                </a:solidFill>
              </a:rPr>
              <a:t>Highland Wellness</a:t>
            </a:r>
          </a:p>
          <a:p>
            <a:pPr marL="44054" indent="-44054" algn="ctr">
              <a:buFont typeface="Arial" panose="020B0604020202020204" pitchFamily="34" charset="0"/>
              <a:buChar char="•"/>
            </a:pPr>
            <a:r>
              <a:rPr lang="en-US" sz="750" dirty="0">
                <a:solidFill>
                  <a:schemeClr val="tx1"/>
                </a:solidFill>
              </a:rPr>
              <a:t>Same Day Clinic</a:t>
            </a:r>
          </a:p>
          <a:p>
            <a:pPr marL="44054" indent="-44054" algn="ctr">
              <a:buFont typeface="Arial" panose="020B0604020202020204" pitchFamily="34" charset="0"/>
              <a:buChar char="•"/>
            </a:pPr>
            <a:r>
              <a:rPr lang="en-US" sz="750" dirty="0">
                <a:solidFill>
                  <a:schemeClr val="tx1"/>
                </a:solidFill>
              </a:rPr>
              <a:t>Eastmont Wellness</a:t>
            </a:r>
          </a:p>
          <a:p>
            <a:pPr marL="44054" indent="-44054" algn="ctr">
              <a:buFont typeface="Arial" panose="020B0604020202020204" pitchFamily="34" charset="0"/>
              <a:buChar char="•"/>
            </a:pPr>
            <a:r>
              <a:rPr lang="en-US" sz="750" dirty="0">
                <a:solidFill>
                  <a:schemeClr val="tx1"/>
                </a:solidFill>
              </a:rPr>
              <a:t>Hayward Wellness</a:t>
            </a:r>
          </a:p>
          <a:p>
            <a:pPr marL="44054" indent="-44054" algn="ctr">
              <a:buFont typeface="Arial" panose="020B0604020202020204" pitchFamily="34" charset="0"/>
              <a:buChar char="•"/>
            </a:pPr>
            <a:r>
              <a:rPr lang="en-US" sz="750" dirty="0">
                <a:solidFill>
                  <a:schemeClr val="tx1"/>
                </a:solidFill>
              </a:rPr>
              <a:t>Newark Wellness</a:t>
            </a:r>
          </a:p>
          <a:p>
            <a:pPr marL="44054" indent="-44054" algn="ctr">
              <a:buFont typeface="Arial" panose="020B0604020202020204" pitchFamily="34" charset="0"/>
              <a:buChar char="•"/>
            </a:pPr>
            <a:r>
              <a:rPr lang="en-US" sz="750" dirty="0">
                <a:solidFill>
                  <a:schemeClr val="tx1"/>
                </a:solidFill>
              </a:rPr>
              <a:t>Same Day Clinic</a:t>
            </a:r>
          </a:p>
          <a:p>
            <a:pPr algn="ctr"/>
            <a:r>
              <a:rPr lang="en-US" sz="750" dirty="0">
                <a:solidFill>
                  <a:schemeClr val="tx1"/>
                </a:solidFill>
              </a:rPr>
              <a:t>65.31. FTE</a:t>
            </a:r>
          </a:p>
        </p:txBody>
      </p:sp>
      <p:cxnSp>
        <p:nvCxnSpPr>
          <p:cNvPr id="82" name="Straight Connector 81"/>
          <p:cNvCxnSpPr>
            <a:stCxn id="8" idx="3"/>
            <a:endCxn id="7" idx="1"/>
          </p:cNvCxnSpPr>
          <p:nvPr/>
        </p:nvCxnSpPr>
        <p:spPr>
          <a:xfrm>
            <a:off x="3985994" y="1844550"/>
            <a:ext cx="101757"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6" name="Picture 85" descr="ACHCH_Logo_Primary_FC">
            <a:hlinkClick r:id="rId2"/>
            <a:extLst>
              <a:ext uri="{FF2B5EF4-FFF2-40B4-BE49-F238E27FC236}">
                <a16:creationId xmlns:a16="http://schemas.microsoft.com/office/drawing/2014/main" id="{8AB80F49-29BA-45FD-9A8E-3FD8F666BF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89191" y="160469"/>
            <a:ext cx="2108062" cy="721223"/>
          </a:xfrm>
          <a:prstGeom prst="rect">
            <a:avLst/>
          </a:prstGeom>
          <a:noFill/>
          <a:ln>
            <a:noFill/>
          </a:ln>
        </p:spPr>
      </p:pic>
      <p:sp>
        <p:nvSpPr>
          <p:cNvPr id="2" name="TextBox 1"/>
          <p:cNvSpPr txBox="1"/>
          <p:nvPr/>
        </p:nvSpPr>
        <p:spPr>
          <a:xfrm>
            <a:off x="7408208" y="214445"/>
            <a:ext cx="1867262" cy="646331"/>
          </a:xfrm>
          <a:prstGeom prst="rect">
            <a:avLst/>
          </a:prstGeom>
          <a:noFill/>
        </p:spPr>
        <p:txBody>
          <a:bodyPr wrap="square" rtlCol="0">
            <a:spAutoFit/>
          </a:bodyPr>
          <a:lstStyle/>
          <a:p>
            <a:pPr algn="ctr"/>
            <a:r>
              <a:rPr lang="en-US" sz="1200" b="1" dirty="0"/>
              <a:t>ACHCH Health Center </a:t>
            </a:r>
          </a:p>
          <a:p>
            <a:pPr algn="ctr"/>
            <a:r>
              <a:rPr lang="en-US" sz="1200" b="1" dirty="0"/>
              <a:t>Operational Chart </a:t>
            </a:r>
          </a:p>
          <a:p>
            <a:pPr algn="ctr"/>
            <a:r>
              <a:rPr lang="en-US" sz="1200" b="1" dirty="0"/>
              <a:t>SAC 2020-2022</a:t>
            </a:r>
          </a:p>
        </p:txBody>
      </p:sp>
      <p:sp>
        <p:nvSpPr>
          <p:cNvPr id="74" name="Rectangle 73"/>
          <p:cNvSpPr/>
          <p:nvPr/>
        </p:nvSpPr>
        <p:spPr>
          <a:xfrm>
            <a:off x="2175488" y="958579"/>
            <a:ext cx="991967" cy="51131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HCH COMMISSION</a:t>
            </a:r>
          </a:p>
          <a:p>
            <a:pPr algn="ctr"/>
            <a:r>
              <a:rPr lang="en-US" sz="750" dirty="0">
                <a:solidFill>
                  <a:schemeClr val="tx1"/>
                </a:solidFill>
              </a:rPr>
              <a:t>ACHCH Health Center Co-Applicant Board</a:t>
            </a:r>
          </a:p>
        </p:txBody>
      </p:sp>
      <p:cxnSp>
        <p:nvCxnSpPr>
          <p:cNvPr id="77" name="Elbow Connector 76"/>
          <p:cNvCxnSpPr>
            <a:stCxn id="8" idx="0"/>
            <a:endCxn id="74" idx="2"/>
          </p:cNvCxnSpPr>
          <p:nvPr/>
        </p:nvCxnSpPr>
        <p:spPr>
          <a:xfrm rot="16200000" flipV="1">
            <a:off x="3031536" y="1109832"/>
            <a:ext cx="92999" cy="813125"/>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14" idx="0"/>
            <a:endCxn id="8" idx="2"/>
          </p:cNvCxnSpPr>
          <p:nvPr/>
        </p:nvCxnSpPr>
        <p:spPr>
          <a:xfrm rot="16200000" flipV="1">
            <a:off x="4084971" y="1525834"/>
            <a:ext cx="184213" cy="1384958"/>
          </a:xfrm>
          <a:prstGeom prst="bentConnector3">
            <a:avLst>
              <a:gd name="adj1" fmla="val 34158"/>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Elbow Connector 153"/>
          <p:cNvCxnSpPr>
            <a:stCxn id="8" idx="2"/>
            <a:endCxn id="101" idx="0"/>
          </p:cNvCxnSpPr>
          <p:nvPr/>
        </p:nvCxnSpPr>
        <p:spPr>
          <a:xfrm rot="5400000">
            <a:off x="2025305" y="849046"/>
            <a:ext cx="182134" cy="2736452"/>
          </a:xfrm>
          <a:prstGeom prst="bentConnector3">
            <a:avLst>
              <a:gd name="adj1" fmla="val 6692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14484" y="1005334"/>
            <a:ext cx="1142152" cy="41561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HCH CONSUMER/ COMMUNITY ADVISORY BOARD (HCH CCAB)</a:t>
            </a:r>
          </a:p>
        </p:txBody>
      </p:sp>
      <p:cxnSp>
        <p:nvCxnSpPr>
          <p:cNvPr id="54" name="Elbow Connector 53"/>
          <p:cNvCxnSpPr>
            <a:stCxn id="74" idx="1"/>
            <a:endCxn id="53" idx="3"/>
          </p:cNvCxnSpPr>
          <p:nvPr/>
        </p:nvCxnSpPr>
        <p:spPr>
          <a:xfrm rot="10800000">
            <a:off x="1556636" y="1213144"/>
            <a:ext cx="618852" cy="1094"/>
          </a:xfrm>
          <a:prstGeom prst="bentConnector3">
            <a:avLst>
              <a:gd name="adj1" fmla="val 50000"/>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7" idx="0"/>
            <a:endCxn id="10" idx="2"/>
          </p:cNvCxnSpPr>
          <p:nvPr/>
        </p:nvCxnSpPr>
        <p:spPr>
          <a:xfrm rot="5400000" flipH="1" flipV="1">
            <a:off x="4855686" y="1165939"/>
            <a:ext cx="130420" cy="663492"/>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781301" y="2863443"/>
            <a:ext cx="1041042" cy="1555942"/>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SHELTER HEALTH TEAM: </a:t>
            </a:r>
          </a:p>
          <a:p>
            <a:pPr algn="ctr"/>
            <a:r>
              <a:rPr lang="en-US" sz="750" dirty="0">
                <a:solidFill>
                  <a:schemeClr val="tx1"/>
                </a:solidFill>
              </a:rPr>
              <a:t>Directly-provided portable health care services:</a:t>
            </a:r>
          </a:p>
          <a:p>
            <a:pPr marL="44054" indent="-44054" algn="ctr">
              <a:buFont typeface="Arial" panose="020B0604020202020204" pitchFamily="34" charset="0"/>
              <a:buChar char="•"/>
            </a:pPr>
            <a:r>
              <a:rPr lang="en-US" sz="750" dirty="0">
                <a:solidFill>
                  <a:schemeClr val="tx1"/>
                </a:solidFill>
              </a:rPr>
              <a:t>Behavioral Health Supervisor</a:t>
            </a:r>
          </a:p>
          <a:p>
            <a:pPr marL="44054" indent="-44054" algn="ctr">
              <a:buFont typeface="Arial" panose="020B0604020202020204" pitchFamily="34" charset="0"/>
              <a:buChar char="•"/>
            </a:pPr>
            <a:r>
              <a:rPr lang="en-US" sz="750" dirty="0">
                <a:solidFill>
                  <a:schemeClr val="tx1"/>
                </a:solidFill>
              </a:rPr>
              <a:t>Behaviorist</a:t>
            </a:r>
          </a:p>
          <a:p>
            <a:pPr marL="44054" indent="-44054" algn="ctr">
              <a:buFont typeface="Arial" panose="020B0604020202020204" pitchFamily="34" charset="0"/>
              <a:buChar char="•"/>
            </a:pPr>
            <a:r>
              <a:rPr lang="en-US" sz="750" dirty="0">
                <a:solidFill>
                  <a:schemeClr val="tx1"/>
                </a:solidFill>
              </a:rPr>
              <a:t>Nurse Practitioner</a:t>
            </a:r>
          </a:p>
          <a:p>
            <a:pPr marL="44054" indent="-44054" algn="ctr">
              <a:buFont typeface="Arial" panose="020B0604020202020204" pitchFamily="34" charset="0"/>
              <a:buChar char="•"/>
            </a:pPr>
            <a:r>
              <a:rPr lang="en-US" sz="750" dirty="0">
                <a:solidFill>
                  <a:schemeClr val="tx1"/>
                </a:solidFill>
              </a:rPr>
              <a:t>Social Worker  </a:t>
            </a:r>
          </a:p>
          <a:p>
            <a:pPr marL="44054" indent="-44054" algn="ctr">
              <a:buFont typeface="Arial" panose="020B0604020202020204" pitchFamily="34" charset="0"/>
              <a:buChar char="•"/>
            </a:pPr>
            <a:r>
              <a:rPr lang="en-US" sz="750" dirty="0">
                <a:solidFill>
                  <a:schemeClr val="tx1"/>
                </a:solidFill>
              </a:rPr>
              <a:t>Social Worker  </a:t>
            </a:r>
          </a:p>
          <a:p>
            <a:pPr marL="44054" indent="-44054" algn="ctr">
              <a:buFont typeface="Arial" panose="020B0604020202020204" pitchFamily="34" charset="0"/>
              <a:buChar char="•"/>
            </a:pPr>
            <a:r>
              <a:rPr lang="en-US" sz="750" dirty="0">
                <a:solidFill>
                  <a:schemeClr val="tx1"/>
                </a:solidFill>
              </a:rPr>
              <a:t>CHW</a:t>
            </a:r>
          </a:p>
          <a:p>
            <a:pPr algn="ctr"/>
            <a:r>
              <a:rPr lang="en-US" sz="750" dirty="0">
                <a:solidFill>
                  <a:schemeClr val="tx1"/>
                </a:solidFill>
              </a:rPr>
              <a:t>8 FTE</a:t>
            </a:r>
          </a:p>
        </p:txBody>
      </p:sp>
      <p:sp>
        <p:nvSpPr>
          <p:cNvPr id="78" name="Rectangle 77"/>
          <p:cNvSpPr/>
          <p:nvPr/>
        </p:nvSpPr>
        <p:spPr>
          <a:xfrm>
            <a:off x="4874773" y="4299870"/>
            <a:ext cx="1155573" cy="540125"/>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Mobile Clinic-based primary and urgent care at 10 shelter sites in Alameda County</a:t>
            </a:r>
          </a:p>
        </p:txBody>
      </p:sp>
      <p:cxnSp>
        <p:nvCxnSpPr>
          <p:cNvPr id="83" name="Elbow Connector 82"/>
          <p:cNvCxnSpPr>
            <a:stCxn id="8" idx="2"/>
            <a:endCxn id="13" idx="0"/>
          </p:cNvCxnSpPr>
          <p:nvPr/>
        </p:nvCxnSpPr>
        <p:spPr>
          <a:xfrm rot="5400000">
            <a:off x="2941034" y="1750549"/>
            <a:ext cx="167906" cy="919220"/>
          </a:xfrm>
          <a:prstGeom prst="bentConnector3">
            <a:avLst>
              <a:gd name="adj1" fmla="val 7262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2572543" y="2847380"/>
            <a:ext cx="1042124" cy="821960"/>
          </a:xfrm>
          <a:prstGeom prst="rect">
            <a:avLst/>
          </a:prstGeom>
          <a:solidFill>
            <a:srgbClr val="FDC6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Lifelong Street Health Downtown:</a:t>
            </a:r>
          </a:p>
          <a:p>
            <a:pPr algn="ctr"/>
            <a:r>
              <a:rPr lang="en-US" sz="750" dirty="0">
                <a:solidFill>
                  <a:schemeClr val="tx1"/>
                </a:solidFill>
              </a:rPr>
              <a:t>Contracted portable street health care</a:t>
            </a:r>
            <a:endParaRPr lang="en-US" sz="300" dirty="0">
              <a:solidFill>
                <a:schemeClr val="tx1"/>
              </a:solidFill>
            </a:endParaRPr>
          </a:p>
          <a:p>
            <a:pPr algn="ctr"/>
            <a:r>
              <a:rPr lang="en-US" sz="750" dirty="0">
                <a:solidFill>
                  <a:schemeClr val="tx1"/>
                </a:solidFill>
              </a:rPr>
              <a:t>Downtown Oakland </a:t>
            </a:r>
          </a:p>
          <a:p>
            <a:pPr algn="ctr"/>
            <a:r>
              <a:rPr lang="en-US" sz="750" dirty="0">
                <a:solidFill>
                  <a:schemeClr val="tx1"/>
                </a:solidFill>
              </a:rPr>
              <a:t>8 Street Sites</a:t>
            </a:r>
          </a:p>
          <a:p>
            <a:pPr algn="ctr"/>
            <a:r>
              <a:rPr lang="en-US" sz="750" dirty="0">
                <a:solidFill>
                  <a:schemeClr val="tx1"/>
                </a:solidFill>
              </a:rPr>
              <a:t>4FTE</a:t>
            </a:r>
          </a:p>
        </p:txBody>
      </p:sp>
      <p:sp>
        <p:nvSpPr>
          <p:cNvPr id="95" name="Rectangle 94"/>
          <p:cNvSpPr/>
          <p:nvPr/>
        </p:nvSpPr>
        <p:spPr>
          <a:xfrm>
            <a:off x="2572544" y="3700606"/>
            <a:ext cx="1036053" cy="819648"/>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Lifelong Street Health </a:t>
            </a:r>
            <a:r>
              <a:rPr lang="en-US" sz="750" b="1" dirty="0" err="1">
                <a:solidFill>
                  <a:schemeClr val="tx1"/>
                </a:solidFill>
              </a:rPr>
              <a:t>E.Oakland</a:t>
            </a:r>
            <a:r>
              <a:rPr lang="en-US" sz="750" b="1" dirty="0">
                <a:solidFill>
                  <a:schemeClr val="tx1"/>
                </a:solidFill>
              </a:rPr>
              <a:t>:</a:t>
            </a:r>
          </a:p>
          <a:p>
            <a:pPr algn="ctr"/>
            <a:r>
              <a:rPr lang="en-US" sz="750" dirty="0">
                <a:solidFill>
                  <a:schemeClr val="tx1"/>
                </a:solidFill>
              </a:rPr>
              <a:t>Contracted portable street health care</a:t>
            </a:r>
            <a:endParaRPr lang="en-US" sz="300" dirty="0">
              <a:solidFill>
                <a:schemeClr val="tx1"/>
              </a:solidFill>
            </a:endParaRPr>
          </a:p>
          <a:p>
            <a:pPr algn="ctr"/>
            <a:r>
              <a:rPr lang="en-US" sz="750" dirty="0">
                <a:solidFill>
                  <a:schemeClr val="tx1"/>
                </a:solidFill>
              </a:rPr>
              <a:t>East Oakland</a:t>
            </a:r>
          </a:p>
          <a:p>
            <a:pPr algn="ctr"/>
            <a:r>
              <a:rPr lang="en-US" sz="750" dirty="0">
                <a:solidFill>
                  <a:schemeClr val="tx1"/>
                </a:solidFill>
              </a:rPr>
              <a:t>10 Street Sites</a:t>
            </a:r>
          </a:p>
          <a:p>
            <a:pPr algn="ctr"/>
            <a:r>
              <a:rPr lang="en-US" sz="750" dirty="0" smtClean="0">
                <a:solidFill>
                  <a:schemeClr val="tx1"/>
                </a:solidFill>
              </a:rPr>
              <a:t>4.6FTE</a:t>
            </a:r>
            <a:endParaRPr lang="en-US" sz="750" dirty="0">
              <a:solidFill>
                <a:schemeClr val="tx1"/>
              </a:solidFill>
            </a:endParaRPr>
          </a:p>
        </p:txBody>
      </p:sp>
      <p:sp>
        <p:nvSpPr>
          <p:cNvPr id="99" name="Rectangle 98"/>
          <p:cNvSpPr/>
          <p:nvPr/>
        </p:nvSpPr>
        <p:spPr>
          <a:xfrm>
            <a:off x="1466989" y="4384831"/>
            <a:ext cx="1058672" cy="955766"/>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Tiburcio Vasquez Street Health:</a:t>
            </a:r>
          </a:p>
          <a:p>
            <a:pPr algn="ctr"/>
            <a:r>
              <a:rPr lang="en-US" sz="750" dirty="0">
                <a:solidFill>
                  <a:schemeClr val="tx1"/>
                </a:solidFill>
              </a:rPr>
              <a:t>Contracted portable street health care</a:t>
            </a:r>
          </a:p>
          <a:p>
            <a:pPr algn="ctr"/>
            <a:r>
              <a:rPr lang="en-US" sz="750" dirty="0">
                <a:solidFill>
                  <a:schemeClr val="tx1"/>
                </a:solidFill>
              </a:rPr>
              <a:t>Central Alameda County </a:t>
            </a:r>
          </a:p>
          <a:p>
            <a:pPr algn="ctr"/>
            <a:r>
              <a:rPr lang="en-US" sz="750" dirty="0">
                <a:solidFill>
                  <a:schemeClr val="tx1"/>
                </a:solidFill>
              </a:rPr>
              <a:t>8 Street Sites</a:t>
            </a:r>
          </a:p>
          <a:p>
            <a:pPr algn="ctr"/>
            <a:r>
              <a:rPr lang="en-US" sz="750" dirty="0" smtClean="0">
                <a:solidFill>
                  <a:schemeClr val="tx1"/>
                </a:solidFill>
              </a:rPr>
              <a:t>4.6 FTE</a:t>
            </a:r>
            <a:endParaRPr lang="en-US" sz="750" dirty="0">
              <a:solidFill>
                <a:schemeClr val="tx1"/>
              </a:solidFill>
            </a:endParaRPr>
          </a:p>
        </p:txBody>
      </p:sp>
      <p:sp>
        <p:nvSpPr>
          <p:cNvPr id="100" name="Rectangle 99"/>
          <p:cNvSpPr/>
          <p:nvPr/>
        </p:nvSpPr>
        <p:spPr>
          <a:xfrm>
            <a:off x="2572543" y="4545903"/>
            <a:ext cx="1042124" cy="995041"/>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Tri-City Street Health </a:t>
            </a:r>
            <a:r>
              <a:rPr lang="en-US" sz="750" b="1" dirty="0" err="1">
                <a:solidFill>
                  <a:schemeClr val="tx1"/>
                </a:solidFill>
              </a:rPr>
              <a:t>S.County</a:t>
            </a:r>
            <a:endParaRPr lang="en-US" sz="750" b="1" dirty="0">
              <a:solidFill>
                <a:schemeClr val="tx1"/>
              </a:solidFill>
            </a:endParaRPr>
          </a:p>
          <a:p>
            <a:pPr algn="ctr"/>
            <a:r>
              <a:rPr lang="en-US" sz="750" dirty="0">
                <a:solidFill>
                  <a:schemeClr val="tx1"/>
                </a:solidFill>
              </a:rPr>
              <a:t>Contracted portable street health care</a:t>
            </a:r>
            <a:endParaRPr lang="en-US" sz="300" dirty="0">
              <a:solidFill>
                <a:schemeClr val="tx1"/>
              </a:solidFill>
            </a:endParaRPr>
          </a:p>
          <a:p>
            <a:pPr algn="ctr"/>
            <a:r>
              <a:rPr lang="en-US" sz="750" dirty="0">
                <a:solidFill>
                  <a:schemeClr val="tx1"/>
                </a:solidFill>
              </a:rPr>
              <a:t>South-East Alameda County</a:t>
            </a:r>
          </a:p>
          <a:p>
            <a:pPr algn="ctr"/>
            <a:r>
              <a:rPr lang="en-US" sz="750" dirty="0">
                <a:solidFill>
                  <a:schemeClr val="tx1"/>
                </a:solidFill>
              </a:rPr>
              <a:t>10 Street Sites</a:t>
            </a:r>
          </a:p>
          <a:p>
            <a:pPr algn="ctr"/>
            <a:r>
              <a:rPr lang="en-US" sz="750" dirty="0" smtClean="0">
                <a:solidFill>
                  <a:schemeClr val="tx1"/>
                </a:solidFill>
              </a:rPr>
              <a:t>5.3 FTE</a:t>
            </a:r>
            <a:endParaRPr lang="en-US" sz="750" dirty="0">
              <a:solidFill>
                <a:schemeClr val="tx1"/>
              </a:solidFill>
            </a:endParaRPr>
          </a:p>
        </p:txBody>
      </p:sp>
      <p:sp>
        <p:nvSpPr>
          <p:cNvPr id="101" name="Rectangle 100"/>
          <p:cNvSpPr/>
          <p:nvPr/>
        </p:nvSpPr>
        <p:spPr>
          <a:xfrm>
            <a:off x="206178" y="2308340"/>
            <a:ext cx="1083935" cy="429948"/>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b="1" dirty="0">
                <a:solidFill>
                  <a:schemeClr val="tx1"/>
                </a:solidFill>
              </a:rPr>
              <a:t>ACHCH PRIMARY CARE HOMES</a:t>
            </a:r>
          </a:p>
        </p:txBody>
      </p:sp>
      <p:sp>
        <p:nvSpPr>
          <p:cNvPr id="104" name="Rectangle 103"/>
          <p:cNvSpPr/>
          <p:nvPr/>
        </p:nvSpPr>
        <p:spPr>
          <a:xfrm>
            <a:off x="106246" y="4384831"/>
            <a:ext cx="1181989" cy="936053"/>
          </a:xfrm>
          <a:prstGeom prst="rect">
            <a:avLst/>
          </a:prstGeom>
          <a:solidFill>
            <a:srgbClr val="FDC6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Lifelong TRUST Health Center:</a:t>
            </a:r>
          </a:p>
          <a:p>
            <a:pPr algn="ctr"/>
            <a:r>
              <a:rPr lang="en-US" sz="750" dirty="0">
                <a:solidFill>
                  <a:schemeClr val="tx1"/>
                </a:solidFill>
              </a:rPr>
              <a:t>Contracted/Directly-Provided primary care home comprehensive care for chronically homeless and disabled</a:t>
            </a:r>
          </a:p>
          <a:p>
            <a:pPr algn="ctr"/>
            <a:r>
              <a:rPr lang="en-US" sz="750" dirty="0">
                <a:solidFill>
                  <a:schemeClr val="tx1"/>
                </a:solidFill>
              </a:rPr>
              <a:t>25.6 FTE</a:t>
            </a:r>
          </a:p>
        </p:txBody>
      </p:sp>
      <p:sp>
        <p:nvSpPr>
          <p:cNvPr id="114" name="Rectangle 113"/>
          <p:cNvSpPr/>
          <p:nvPr/>
        </p:nvSpPr>
        <p:spPr>
          <a:xfrm>
            <a:off x="6326243" y="2310181"/>
            <a:ext cx="1009704" cy="426266"/>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b="1" dirty="0">
                <a:solidFill>
                  <a:schemeClr val="tx1"/>
                </a:solidFill>
              </a:rPr>
              <a:t>ACHCH SPECIALTY CARE SERVICES</a:t>
            </a:r>
          </a:p>
        </p:txBody>
      </p:sp>
      <p:sp>
        <p:nvSpPr>
          <p:cNvPr id="115" name="Rectangle 114"/>
          <p:cNvSpPr/>
          <p:nvPr/>
        </p:nvSpPr>
        <p:spPr>
          <a:xfrm>
            <a:off x="6222096" y="2857813"/>
            <a:ext cx="1342573" cy="1088916"/>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DENTAL CARE</a:t>
            </a:r>
            <a:r>
              <a:rPr lang="en-US" sz="750" dirty="0">
                <a:solidFill>
                  <a:schemeClr val="tx1"/>
                </a:solidFill>
              </a:rPr>
              <a:t>:</a:t>
            </a:r>
          </a:p>
          <a:p>
            <a:pPr algn="ctr"/>
            <a:r>
              <a:rPr lang="en-US" sz="750" dirty="0">
                <a:solidFill>
                  <a:schemeClr val="tx1"/>
                </a:solidFill>
              </a:rPr>
              <a:t>Contracted mobile and clinic-based full service dental care:</a:t>
            </a:r>
          </a:p>
          <a:p>
            <a:pPr marL="41672" indent="-41672" algn="ctr">
              <a:buFont typeface="Arial" panose="020B0604020202020204" pitchFamily="34" charset="0"/>
              <a:buChar char="•"/>
            </a:pPr>
            <a:r>
              <a:rPr lang="en-US" sz="750" b="1" dirty="0">
                <a:solidFill>
                  <a:schemeClr val="tx1"/>
                </a:solidFill>
              </a:rPr>
              <a:t>Onsite Dental (mobile)*</a:t>
            </a:r>
          </a:p>
          <a:p>
            <a:pPr marL="41672" indent="-41672" algn="ctr">
              <a:buFont typeface="Arial" panose="020B0604020202020204" pitchFamily="34" charset="0"/>
              <a:buChar char="•"/>
            </a:pPr>
            <a:r>
              <a:rPr lang="en-US" sz="750" b="1" dirty="0">
                <a:solidFill>
                  <a:schemeClr val="tx1"/>
                </a:solidFill>
              </a:rPr>
              <a:t>La </a:t>
            </a:r>
            <a:r>
              <a:rPr lang="en-US" sz="750" b="1" dirty="0" err="1">
                <a:solidFill>
                  <a:schemeClr val="tx1"/>
                </a:solidFill>
              </a:rPr>
              <a:t>Clinica</a:t>
            </a:r>
            <a:r>
              <a:rPr lang="en-US" sz="750" b="1" dirty="0">
                <a:solidFill>
                  <a:schemeClr val="tx1"/>
                </a:solidFill>
              </a:rPr>
              <a:t> Dental (clinic)*</a:t>
            </a:r>
          </a:p>
          <a:p>
            <a:pPr marL="41672" indent="-41672" algn="ctr">
              <a:buFont typeface="Arial" panose="020B0604020202020204" pitchFamily="34" charset="0"/>
              <a:buChar char="•"/>
            </a:pPr>
            <a:endParaRPr lang="en-US" sz="750" b="1" dirty="0">
              <a:solidFill>
                <a:schemeClr val="tx1"/>
              </a:solidFill>
            </a:endParaRPr>
          </a:p>
          <a:p>
            <a:pPr algn="ctr"/>
            <a:r>
              <a:rPr lang="en-US" sz="750" dirty="0">
                <a:solidFill>
                  <a:schemeClr val="tx1"/>
                </a:solidFill>
              </a:rPr>
              <a:t>*ACHCH shelter health staff provide embedded dental case management</a:t>
            </a:r>
          </a:p>
        </p:txBody>
      </p:sp>
      <p:sp>
        <p:nvSpPr>
          <p:cNvPr id="118" name="Rectangle 117"/>
          <p:cNvSpPr/>
          <p:nvPr/>
        </p:nvSpPr>
        <p:spPr>
          <a:xfrm>
            <a:off x="6222096" y="3991813"/>
            <a:ext cx="1342573" cy="518852"/>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OPTOMETRY</a:t>
            </a:r>
            <a:endParaRPr lang="en-US" sz="750" dirty="0">
              <a:solidFill>
                <a:schemeClr val="tx1"/>
              </a:solidFill>
            </a:endParaRPr>
          </a:p>
          <a:p>
            <a:pPr algn="ctr"/>
            <a:r>
              <a:rPr lang="en-US" sz="750" dirty="0">
                <a:solidFill>
                  <a:schemeClr val="tx1"/>
                </a:solidFill>
              </a:rPr>
              <a:t>Contracted optical and ophthalmology care</a:t>
            </a:r>
          </a:p>
          <a:p>
            <a:pPr marL="44054" indent="-44054" algn="ctr">
              <a:buFont typeface="Arial" panose="020B0604020202020204" pitchFamily="34" charset="0"/>
              <a:buChar char="•"/>
            </a:pPr>
            <a:r>
              <a:rPr lang="en-US" sz="750" b="1" dirty="0">
                <a:solidFill>
                  <a:schemeClr val="tx1"/>
                </a:solidFill>
              </a:rPr>
              <a:t>Fruitvale Optometry</a:t>
            </a:r>
          </a:p>
        </p:txBody>
      </p:sp>
      <p:sp>
        <p:nvSpPr>
          <p:cNvPr id="119" name="Rectangle 118"/>
          <p:cNvSpPr/>
          <p:nvPr/>
        </p:nvSpPr>
        <p:spPr>
          <a:xfrm>
            <a:off x="6222096" y="4573495"/>
            <a:ext cx="1342573" cy="972116"/>
          </a:xfrm>
          <a:prstGeom prst="rect">
            <a:avLst/>
          </a:prstGeom>
          <a:solidFill>
            <a:srgbClr val="FDC6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Alameda Health Systems Specialty Care Services:</a:t>
            </a:r>
          </a:p>
          <a:p>
            <a:pPr algn="ctr"/>
            <a:r>
              <a:rPr lang="en-US" sz="750" dirty="0">
                <a:solidFill>
                  <a:schemeClr val="tx1"/>
                </a:solidFill>
              </a:rPr>
              <a:t>Subrecipient-provided specialty care services at Highland Hospital:</a:t>
            </a:r>
          </a:p>
          <a:p>
            <a:pPr marL="42863" indent="-42863" algn="ctr">
              <a:buFont typeface="Arial" panose="020B0604020202020204" pitchFamily="34" charset="0"/>
              <a:buChar char="•"/>
            </a:pPr>
            <a:r>
              <a:rPr lang="en-US" sz="750" dirty="0">
                <a:solidFill>
                  <a:schemeClr val="tx1"/>
                </a:solidFill>
              </a:rPr>
              <a:t>Dental Clinic</a:t>
            </a:r>
          </a:p>
          <a:p>
            <a:pPr marL="42863" indent="-42863" algn="ctr">
              <a:buFont typeface="Arial" panose="020B0604020202020204" pitchFamily="34" charset="0"/>
              <a:buChar char="•"/>
            </a:pPr>
            <a:r>
              <a:rPr lang="en-US" sz="750" dirty="0">
                <a:solidFill>
                  <a:schemeClr val="tx1"/>
                </a:solidFill>
              </a:rPr>
              <a:t>11 Additional Specialty Care Services</a:t>
            </a:r>
          </a:p>
        </p:txBody>
      </p:sp>
      <p:cxnSp>
        <p:nvCxnSpPr>
          <p:cNvPr id="120" name="Elbow Connector 119"/>
          <p:cNvCxnSpPr>
            <a:stCxn id="114" idx="0"/>
            <a:endCxn id="8" idx="2"/>
          </p:cNvCxnSpPr>
          <p:nvPr/>
        </p:nvCxnSpPr>
        <p:spPr>
          <a:xfrm rot="16200000" flipV="1">
            <a:off x="5065860" y="544944"/>
            <a:ext cx="183974" cy="3346498"/>
          </a:xfrm>
          <a:prstGeom prst="bentConnector3">
            <a:avLst>
              <a:gd name="adj1" fmla="val 33264"/>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8" idx="2"/>
            <a:endCxn id="27" idx="0"/>
          </p:cNvCxnSpPr>
          <p:nvPr/>
        </p:nvCxnSpPr>
        <p:spPr>
          <a:xfrm rot="16200000" flipH="1">
            <a:off x="5837827" y="-227025"/>
            <a:ext cx="206862" cy="4913323"/>
          </a:xfrm>
          <a:prstGeom prst="bentConnector3">
            <a:avLst>
              <a:gd name="adj1" fmla="val 60046"/>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3" name="TextBox 212"/>
          <p:cNvSpPr txBox="1"/>
          <p:nvPr/>
        </p:nvSpPr>
        <p:spPr>
          <a:xfrm>
            <a:off x="3937532" y="5550854"/>
            <a:ext cx="1979066" cy="461665"/>
          </a:xfrm>
          <a:prstGeom prst="rect">
            <a:avLst/>
          </a:prstGeom>
          <a:solidFill>
            <a:schemeClr val="bg1"/>
          </a:solidFill>
          <a:ln w="3175">
            <a:solidFill>
              <a:schemeClr val="tx1"/>
            </a:solidFill>
          </a:ln>
        </p:spPr>
        <p:txBody>
          <a:bodyPr wrap="square" rtlCol="0">
            <a:spAutoFit/>
          </a:bodyPr>
          <a:lstStyle/>
          <a:p>
            <a:pPr algn="ctr"/>
            <a:r>
              <a:rPr lang="en-US" sz="1200" dirty="0"/>
              <a:t>1,000 patients served in 2,000 visits GY2020</a:t>
            </a:r>
          </a:p>
        </p:txBody>
      </p:sp>
      <p:sp>
        <p:nvSpPr>
          <p:cNvPr id="214" name="TextBox 213"/>
          <p:cNvSpPr txBox="1"/>
          <p:nvPr/>
        </p:nvSpPr>
        <p:spPr>
          <a:xfrm>
            <a:off x="1583017" y="5740139"/>
            <a:ext cx="1901580" cy="461665"/>
          </a:xfrm>
          <a:prstGeom prst="rect">
            <a:avLst/>
          </a:prstGeom>
          <a:solidFill>
            <a:schemeClr val="bg1"/>
          </a:solidFill>
          <a:ln w="3175">
            <a:solidFill>
              <a:schemeClr val="tx1"/>
            </a:solidFill>
          </a:ln>
        </p:spPr>
        <p:txBody>
          <a:bodyPr wrap="square" rtlCol="0">
            <a:spAutoFit/>
          </a:bodyPr>
          <a:lstStyle/>
          <a:p>
            <a:pPr algn="ctr"/>
            <a:r>
              <a:rPr lang="en-US" sz="1200" dirty="0"/>
              <a:t>950 patients served in 3,000 visits GY2020</a:t>
            </a:r>
          </a:p>
        </p:txBody>
      </p:sp>
      <p:sp>
        <p:nvSpPr>
          <p:cNvPr id="215" name="TextBox 214"/>
          <p:cNvSpPr txBox="1"/>
          <p:nvPr/>
        </p:nvSpPr>
        <p:spPr>
          <a:xfrm>
            <a:off x="66984" y="5643060"/>
            <a:ext cx="1345262" cy="646331"/>
          </a:xfrm>
          <a:prstGeom prst="rect">
            <a:avLst/>
          </a:prstGeom>
          <a:solidFill>
            <a:schemeClr val="bg1"/>
          </a:solidFill>
          <a:ln w="3175">
            <a:solidFill>
              <a:schemeClr val="tx1"/>
            </a:solidFill>
          </a:ln>
        </p:spPr>
        <p:txBody>
          <a:bodyPr wrap="square" rtlCol="0">
            <a:spAutoFit/>
          </a:bodyPr>
          <a:lstStyle/>
          <a:p>
            <a:pPr algn="ctr"/>
            <a:r>
              <a:rPr lang="en-US" sz="1200" dirty="0"/>
              <a:t>8,000 patients served in 38,000 visits GY2020</a:t>
            </a:r>
          </a:p>
        </p:txBody>
      </p:sp>
      <p:sp>
        <p:nvSpPr>
          <p:cNvPr id="216" name="TextBox 215"/>
          <p:cNvSpPr txBox="1"/>
          <p:nvPr/>
        </p:nvSpPr>
        <p:spPr>
          <a:xfrm>
            <a:off x="6255348" y="5608439"/>
            <a:ext cx="1276067" cy="646331"/>
          </a:xfrm>
          <a:prstGeom prst="rect">
            <a:avLst/>
          </a:prstGeom>
          <a:solidFill>
            <a:schemeClr val="bg1"/>
          </a:solidFill>
          <a:ln w="3175">
            <a:solidFill>
              <a:schemeClr val="tx1"/>
            </a:solidFill>
          </a:ln>
        </p:spPr>
        <p:txBody>
          <a:bodyPr wrap="square" rtlCol="0">
            <a:spAutoFit/>
          </a:bodyPr>
          <a:lstStyle/>
          <a:p>
            <a:pPr algn="ctr"/>
            <a:r>
              <a:rPr lang="en-US" sz="1200" dirty="0"/>
              <a:t>2,000 patients served in 7,000 visits GY2020</a:t>
            </a:r>
          </a:p>
        </p:txBody>
      </p:sp>
      <p:sp>
        <p:nvSpPr>
          <p:cNvPr id="43" name="TextBox 42"/>
          <p:cNvSpPr txBox="1"/>
          <p:nvPr/>
        </p:nvSpPr>
        <p:spPr>
          <a:xfrm>
            <a:off x="7674134" y="5167574"/>
            <a:ext cx="1361819" cy="1292662"/>
          </a:xfrm>
          <a:prstGeom prst="rect">
            <a:avLst/>
          </a:prstGeom>
          <a:solidFill>
            <a:srgbClr val="8DF1FB"/>
          </a:solidFill>
          <a:ln w="28575">
            <a:solidFill>
              <a:schemeClr val="tx1"/>
            </a:solidFill>
          </a:ln>
        </p:spPr>
        <p:txBody>
          <a:bodyPr wrap="square" rtlCol="0">
            <a:spAutoFit/>
          </a:bodyPr>
          <a:lstStyle/>
          <a:p>
            <a:pPr algn="ctr"/>
            <a:r>
              <a:rPr lang="en-US" sz="1200" dirty="0"/>
              <a:t>Total 10,000 patients served in 50,000 visits GY2020</a:t>
            </a:r>
          </a:p>
          <a:p>
            <a:pPr algn="ctr"/>
            <a:r>
              <a:rPr lang="en-US" sz="1000" dirty="0"/>
              <a:t>Total </a:t>
            </a:r>
            <a:r>
              <a:rPr lang="en-US" sz="1000" dirty="0" smtClean="0"/>
              <a:t>144  FTE</a:t>
            </a:r>
          </a:p>
          <a:p>
            <a:pPr algn="ctr"/>
            <a:r>
              <a:rPr lang="en-US" sz="1000" dirty="0" smtClean="0"/>
              <a:t>Direct, Grant-funded FTE: 26</a:t>
            </a:r>
            <a:endParaRPr lang="en-US" sz="1000" dirty="0"/>
          </a:p>
        </p:txBody>
      </p:sp>
      <p:cxnSp>
        <p:nvCxnSpPr>
          <p:cNvPr id="4" name="Straight Connector 3"/>
          <p:cNvCxnSpPr>
            <a:stCxn id="74" idx="3"/>
            <a:endCxn id="47" idx="1"/>
          </p:cNvCxnSpPr>
          <p:nvPr/>
        </p:nvCxnSpPr>
        <p:spPr>
          <a:xfrm>
            <a:off x="3167455" y="1214236"/>
            <a:ext cx="219181" cy="95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10" idx="1"/>
            <a:endCxn id="47" idx="3"/>
          </p:cNvCxnSpPr>
          <p:nvPr/>
        </p:nvCxnSpPr>
        <p:spPr>
          <a:xfrm flipH="1">
            <a:off x="4443548" y="1213143"/>
            <a:ext cx="283506" cy="205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686255" y="1473351"/>
            <a:ext cx="261447" cy="128109"/>
          </a:xfrm>
          <a:prstGeom prst="rect">
            <a:avLst/>
          </a:prstGeom>
          <a:solidFill>
            <a:srgbClr val="8DF1FB"/>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b="1" dirty="0">
              <a:solidFill>
                <a:schemeClr val="tx1"/>
              </a:solidFill>
            </a:endParaRPr>
          </a:p>
        </p:txBody>
      </p:sp>
      <p:sp>
        <p:nvSpPr>
          <p:cNvPr id="56" name="Rectangle 55"/>
          <p:cNvSpPr/>
          <p:nvPr/>
        </p:nvSpPr>
        <p:spPr>
          <a:xfrm>
            <a:off x="7692258" y="1935964"/>
            <a:ext cx="267721" cy="140786"/>
          </a:xfrm>
          <a:prstGeom prst="rect">
            <a:avLst/>
          </a:prstGeom>
          <a:solidFill>
            <a:srgbClr val="FDC6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solidFill>
                <a:schemeClr val="tx1"/>
              </a:solidFill>
            </a:endParaRPr>
          </a:p>
        </p:txBody>
      </p:sp>
      <p:sp>
        <p:nvSpPr>
          <p:cNvPr id="57" name="Rectangle 56"/>
          <p:cNvSpPr/>
          <p:nvPr/>
        </p:nvSpPr>
        <p:spPr>
          <a:xfrm>
            <a:off x="7686255" y="1703134"/>
            <a:ext cx="262012" cy="150125"/>
          </a:xfrm>
          <a:prstGeom prst="rect">
            <a:avLst/>
          </a:prstGeom>
          <a:solidFill>
            <a:srgbClr val="8CFCC7"/>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solidFill>
                <a:schemeClr val="tx1"/>
              </a:solidFill>
            </a:endParaRPr>
          </a:p>
        </p:txBody>
      </p:sp>
      <p:sp>
        <p:nvSpPr>
          <p:cNvPr id="50" name="Rectangle 49"/>
          <p:cNvSpPr/>
          <p:nvPr/>
        </p:nvSpPr>
        <p:spPr>
          <a:xfrm>
            <a:off x="1537446" y="1510406"/>
            <a:ext cx="991967" cy="47633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AHS Co-Applicant HCH Health Center Governing Board  </a:t>
            </a:r>
          </a:p>
        </p:txBody>
      </p:sp>
      <p:sp>
        <p:nvSpPr>
          <p:cNvPr id="51" name="Rectangle 50"/>
          <p:cNvSpPr/>
          <p:nvPr/>
        </p:nvSpPr>
        <p:spPr>
          <a:xfrm>
            <a:off x="130703" y="1516394"/>
            <a:ext cx="845874" cy="56035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Subrecipient Alameda Health System (AHS)  </a:t>
            </a:r>
          </a:p>
          <a:p>
            <a:pPr algn="ctr"/>
            <a:r>
              <a:rPr lang="en-US" sz="750" dirty="0">
                <a:solidFill>
                  <a:schemeClr val="tx1"/>
                </a:solidFill>
              </a:rPr>
              <a:t>Board of Trustees</a:t>
            </a:r>
          </a:p>
        </p:txBody>
      </p:sp>
      <p:cxnSp>
        <p:nvCxnSpPr>
          <p:cNvPr id="63" name="Straight Connector 62"/>
          <p:cNvCxnSpPr>
            <a:stCxn id="50" idx="1"/>
            <a:endCxn id="51" idx="3"/>
          </p:cNvCxnSpPr>
          <p:nvPr/>
        </p:nvCxnSpPr>
        <p:spPr>
          <a:xfrm flipH="1">
            <a:off x="966767" y="1748576"/>
            <a:ext cx="570679" cy="23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8" idx="1"/>
            <a:endCxn id="50" idx="3"/>
          </p:cNvCxnSpPr>
          <p:nvPr/>
        </p:nvCxnSpPr>
        <p:spPr>
          <a:xfrm rot="10800000">
            <a:off x="2529413" y="1748575"/>
            <a:ext cx="453786" cy="95975"/>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76578" y="1610076"/>
            <a:ext cx="652743" cy="300082"/>
          </a:xfrm>
          <a:prstGeom prst="rect">
            <a:avLst/>
          </a:prstGeom>
          <a:noFill/>
        </p:spPr>
        <p:txBody>
          <a:bodyPr wrap="none" rtlCol="0">
            <a:spAutoFit/>
          </a:bodyPr>
          <a:lstStyle/>
          <a:p>
            <a:r>
              <a:rPr lang="en-US" sz="675" dirty="0"/>
              <a:t>Co-Applicant </a:t>
            </a:r>
          </a:p>
          <a:p>
            <a:r>
              <a:rPr lang="en-US" sz="675" dirty="0"/>
              <a:t>Agreement</a:t>
            </a:r>
          </a:p>
        </p:txBody>
      </p:sp>
      <p:sp>
        <p:nvSpPr>
          <p:cNvPr id="47" name="TextBox 46"/>
          <p:cNvSpPr txBox="1"/>
          <p:nvPr/>
        </p:nvSpPr>
        <p:spPr>
          <a:xfrm>
            <a:off x="3386636" y="1128633"/>
            <a:ext cx="1056912" cy="196208"/>
          </a:xfrm>
          <a:prstGeom prst="rect">
            <a:avLst/>
          </a:prstGeom>
          <a:solidFill>
            <a:schemeClr val="bg1"/>
          </a:solidFill>
          <a:ln>
            <a:solidFill>
              <a:schemeClr val="tx1"/>
            </a:solidFill>
          </a:ln>
        </p:spPr>
        <p:txBody>
          <a:bodyPr wrap="square" rtlCol="0">
            <a:spAutoFit/>
          </a:bodyPr>
          <a:lstStyle/>
          <a:p>
            <a:pPr algn="ctr"/>
            <a:r>
              <a:rPr lang="en-US" sz="675" dirty="0"/>
              <a:t>Co-Applicant Agreement</a:t>
            </a:r>
          </a:p>
        </p:txBody>
      </p:sp>
    </p:spTree>
    <p:extLst>
      <p:ext uri="{BB962C8B-B14F-4D97-AF65-F5344CB8AC3E}">
        <p14:creationId xmlns:p14="http://schemas.microsoft.com/office/powerpoint/2010/main" val="113190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1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13"/>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1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1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1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4" grpId="0" animBg="1"/>
      <p:bldP spid="23" grpId="0" animBg="1"/>
      <p:bldP spid="25" grpId="0" animBg="1"/>
      <p:bldP spid="26" grpId="0" animBg="1"/>
      <p:bldP spid="27" grpId="0" animBg="1"/>
      <p:bldP spid="29" grpId="0" animBg="1"/>
      <p:bldP spid="30" grpId="0" animBg="1"/>
      <p:bldP spid="74" grpId="0" animBg="1"/>
      <p:bldP spid="53" grpId="0" animBg="1"/>
      <p:bldP spid="75" grpId="0" animBg="1"/>
      <p:bldP spid="78" grpId="0" animBg="1"/>
      <p:bldP spid="94" grpId="0" animBg="1"/>
      <p:bldP spid="95" grpId="0" animBg="1"/>
      <p:bldP spid="99" grpId="0" animBg="1"/>
      <p:bldP spid="100" grpId="0" animBg="1"/>
      <p:bldP spid="101" grpId="0" animBg="1"/>
      <p:bldP spid="104" grpId="0" animBg="1"/>
      <p:bldP spid="114" grpId="0" animBg="1"/>
      <p:bldP spid="115" grpId="0" animBg="1"/>
      <p:bldP spid="118" grpId="0" animBg="1"/>
      <p:bldP spid="119" grpId="0" animBg="1"/>
      <p:bldP spid="213" grpId="0" animBg="1"/>
      <p:bldP spid="214" grpId="0" animBg="1"/>
      <p:bldP spid="215" grpId="0" animBg="1"/>
      <p:bldP spid="216" grpId="0" animBg="1"/>
      <p:bldP spid="43" grpId="0" animBg="1"/>
      <p:bldP spid="50" grpId="0" animBg="1"/>
      <p:bldP spid="51" grpId="0" animBg="1"/>
      <p:bldP spid="36" grpId="0"/>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73827" y="3287274"/>
            <a:ext cx="787105" cy="59496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David Modersbach </a:t>
            </a:r>
          </a:p>
          <a:p>
            <a:pPr algn="ctr"/>
            <a:r>
              <a:rPr lang="en-US" sz="600" dirty="0">
                <a:solidFill>
                  <a:schemeClr val="tx1"/>
                </a:solidFill>
              </a:rPr>
              <a:t>Grant Manager /Special Projects </a:t>
            </a:r>
          </a:p>
          <a:p>
            <a:pPr algn="ctr"/>
            <a:r>
              <a:rPr lang="en-US" sz="600" dirty="0">
                <a:solidFill>
                  <a:schemeClr val="tx1"/>
                </a:solidFill>
              </a:rPr>
              <a:t>HRSA Authorized Official</a:t>
            </a:r>
          </a:p>
        </p:txBody>
      </p:sp>
      <p:sp>
        <p:nvSpPr>
          <p:cNvPr id="6" name="Rectangle 5"/>
          <p:cNvSpPr/>
          <p:nvPr/>
        </p:nvSpPr>
        <p:spPr>
          <a:xfrm>
            <a:off x="4698852" y="914268"/>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Kathleen Clanon HCSA Medical Director </a:t>
            </a:r>
          </a:p>
        </p:txBody>
      </p:sp>
      <p:sp>
        <p:nvSpPr>
          <p:cNvPr id="7" name="Rectangle 6"/>
          <p:cNvSpPr/>
          <p:nvPr/>
        </p:nvSpPr>
        <p:spPr>
          <a:xfrm>
            <a:off x="4675228" y="1478915"/>
            <a:ext cx="844261" cy="5774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MEDICAL DIRECTOR</a:t>
            </a:r>
          </a:p>
          <a:p>
            <a:pPr algn="ctr"/>
            <a:r>
              <a:rPr lang="en-US" sz="750" dirty="0">
                <a:solidFill>
                  <a:schemeClr val="tx1"/>
                </a:solidFill>
              </a:rPr>
              <a:t>Jeffrey Seal MD</a:t>
            </a:r>
          </a:p>
          <a:p>
            <a:pPr algn="ctr"/>
            <a:r>
              <a:rPr lang="en-US" sz="750" dirty="0">
                <a:solidFill>
                  <a:schemeClr val="tx1"/>
                </a:solidFill>
              </a:rPr>
              <a:t>Physician IV</a:t>
            </a:r>
          </a:p>
        </p:txBody>
      </p:sp>
      <p:sp>
        <p:nvSpPr>
          <p:cNvPr id="8" name="Rectangle 7"/>
          <p:cNvSpPr/>
          <p:nvPr/>
        </p:nvSpPr>
        <p:spPr>
          <a:xfrm>
            <a:off x="3085485" y="1451483"/>
            <a:ext cx="907538" cy="63235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ACHCH PROGRAM DIRECTOR</a:t>
            </a:r>
          </a:p>
          <a:p>
            <a:pPr algn="ctr"/>
            <a:r>
              <a:rPr lang="en-US" sz="750" dirty="0">
                <a:solidFill>
                  <a:schemeClr val="tx1"/>
                </a:solidFill>
              </a:rPr>
              <a:t>Lucy Kasdin </a:t>
            </a:r>
          </a:p>
          <a:p>
            <a:pPr algn="ctr"/>
            <a:r>
              <a:rPr lang="en-US" sz="750" dirty="0">
                <a:solidFill>
                  <a:schemeClr val="tx1"/>
                </a:solidFill>
              </a:rPr>
              <a:t>ACHCH Project  Director</a:t>
            </a:r>
          </a:p>
        </p:txBody>
      </p:sp>
      <p:sp>
        <p:nvSpPr>
          <p:cNvPr id="9" name="Rectangle 8"/>
          <p:cNvSpPr/>
          <p:nvPr/>
        </p:nvSpPr>
        <p:spPr>
          <a:xfrm>
            <a:off x="5873827" y="4399401"/>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Katheryn Barron</a:t>
            </a:r>
          </a:p>
          <a:p>
            <a:pPr algn="ctr"/>
            <a:r>
              <a:rPr lang="en-US" sz="600" dirty="0">
                <a:solidFill>
                  <a:schemeClr val="tx1"/>
                </a:solidFill>
              </a:rPr>
              <a:t>Admin Assistant </a:t>
            </a:r>
          </a:p>
        </p:txBody>
      </p:sp>
      <p:sp>
        <p:nvSpPr>
          <p:cNvPr id="10" name="Rectangle 9"/>
          <p:cNvSpPr/>
          <p:nvPr/>
        </p:nvSpPr>
        <p:spPr>
          <a:xfrm>
            <a:off x="2990685" y="915265"/>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Colleen Chawla  Director, HCSA</a:t>
            </a:r>
          </a:p>
        </p:txBody>
      </p:sp>
      <p:sp>
        <p:nvSpPr>
          <p:cNvPr id="11" name="Rectangle 10"/>
          <p:cNvSpPr/>
          <p:nvPr/>
        </p:nvSpPr>
        <p:spPr>
          <a:xfrm>
            <a:off x="5861290" y="3927145"/>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Theresa Ramirez </a:t>
            </a:r>
          </a:p>
          <a:p>
            <a:pPr algn="ctr"/>
            <a:r>
              <a:rPr lang="en-US" sz="600" dirty="0">
                <a:solidFill>
                  <a:schemeClr val="tx1"/>
                </a:solidFill>
              </a:rPr>
              <a:t>Director of Quality </a:t>
            </a:r>
          </a:p>
          <a:p>
            <a:pPr algn="ctr"/>
            <a:r>
              <a:rPr lang="en-US" sz="600" dirty="0">
                <a:solidFill>
                  <a:schemeClr val="tx1"/>
                </a:solidFill>
              </a:rPr>
              <a:t>HCPA I</a:t>
            </a:r>
          </a:p>
        </p:txBody>
      </p:sp>
      <p:sp>
        <p:nvSpPr>
          <p:cNvPr id="13" name="Rectangle 12"/>
          <p:cNvSpPr/>
          <p:nvPr/>
        </p:nvSpPr>
        <p:spPr>
          <a:xfrm>
            <a:off x="3312450" y="2327059"/>
            <a:ext cx="1056817" cy="7481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HCH STREET HEALTH SERVICES</a:t>
            </a:r>
          </a:p>
          <a:p>
            <a:pPr algn="ctr"/>
            <a:r>
              <a:rPr lang="en-US" sz="750" dirty="0">
                <a:solidFill>
                  <a:schemeClr val="tx1"/>
                </a:solidFill>
              </a:rPr>
              <a:t> Ted Aames, PhD</a:t>
            </a:r>
          </a:p>
          <a:p>
            <a:pPr algn="ctr"/>
            <a:r>
              <a:rPr lang="en-US" sz="750" dirty="0">
                <a:solidFill>
                  <a:schemeClr val="tx1"/>
                </a:solidFill>
              </a:rPr>
              <a:t>Director of Community Services</a:t>
            </a:r>
          </a:p>
        </p:txBody>
      </p:sp>
      <p:sp>
        <p:nvSpPr>
          <p:cNvPr id="14" name="Rectangle 13"/>
          <p:cNvSpPr/>
          <p:nvPr/>
        </p:nvSpPr>
        <p:spPr>
          <a:xfrm>
            <a:off x="1649878" y="2311513"/>
            <a:ext cx="999391" cy="752162"/>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 HCH SHELTER HEALTH SERVICES </a:t>
            </a:r>
          </a:p>
          <a:p>
            <a:pPr algn="ctr"/>
            <a:r>
              <a:rPr lang="en-US" sz="750" dirty="0">
                <a:solidFill>
                  <a:schemeClr val="tx1"/>
                </a:solidFill>
              </a:rPr>
              <a:t>Director of Shelter Health Services (VAC)</a:t>
            </a:r>
          </a:p>
          <a:p>
            <a:pPr algn="ctr"/>
            <a:r>
              <a:rPr lang="en-US" sz="675" dirty="0">
                <a:solidFill>
                  <a:schemeClr val="tx1"/>
                </a:solidFill>
              </a:rPr>
              <a:t>(Behavioral Health Clinical Supervisor)</a:t>
            </a:r>
          </a:p>
        </p:txBody>
      </p:sp>
      <p:sp>
        <p:nvSpPr>
          <p:cNvPr id="15" name="Rectangle 14"/>
          <p:cNvSpPr/>
          <p:nvPr/>
        </p:nvSpPr>
        <p:spPr>
          <a:xfrm>
            <a:off x="2298760" y="4355428"/>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William Quan</a:t>
            </a:r>
          </a:p>
          <a:p>
            <a:pPr algn="ctr"/>
            <a:r>
              <a:rPr lang="en-US" sz="600" dirty="0">
                <a:solidFill>
                  <a:schemeClr val="tx1"/>
                </a:solidFill>
              </a:rPr>
              <a:t>Social Worker III</a:t>
            </a:r>
          </a:p>
        </p:txBody>
      </p:sp>
      <p:sp>
        <p:nvSpPr>
          <p:cNvPr id="16" name="Rectangle 15"/>
          <p:cNvSpPr/>
          <p:nvPr/>
        </p:nvSpPr>
        <p:spPr>
          <a:xfrm>
            <a:off x="1097757" y="4370833"/>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Nancy Quintero </a:t>
            </a:r>
          </a:p>
          <a:p>
            <a:pPr algn="ctr"/>
            <a:r>
              <a:rPr lang="en-US" sz="600" dirty="0">
                <a:solidFill>
                  <a:schemeClr val="tx1"/>
                </a:solidFill>
              </a:rPr>
              <a:t>Social Worker III</a:t>
            </a:r>
          </a:p>
        </p:txBody>
      </p:sp>
      <p:sp>
        <p:nvSpPr>
          <p:cNvPr id="17" name="Rectangle 16"/>
          <p:cNvSpPr/>
          <p:nvPr/>
        </p:nvSpPr>
        <p:spPr>
          <a:xfrm>
            <a:off x="5873827" y="4900940"/>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Noemi Joves </a:t>
            </a:r>
          </a:p>
          <a:p>
            <a:pPr algn="ctr"/>
            <a:r>
              <a:rPr lang="en-US" sz="600" dirty="0">
                <a:solidFill>
                  <a:schemeClr val="tx1"/>
                </a:solidFill>
              </a:rPr>
              <a:t>Medical Clerk</a:t>
            </a:r>
          </a:p>
        </p:txBody>
      </p:sp>
      <p:sp>
        <p:nvSpPr>
          <p:cNvPr id="19" name="Rectangle 18"/>
          <p:cNvSpPr/>
          <p:nvPr/>
        </p:nvSpPr>
        <p:spPr>
          <a:xfrm>
            <a:off x="3392929" y="4571356"/>
            <a:ext cx="797011" cy="438665"/>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VACANT</a:t>
            </a:r>
          </a:p>
          <a:p>
            <a:pPr algn="ctr"/>
            <a:r>
              <a:rPr lang="en-US" sz="600" dirty="0">
                <a:solidFill>
                  <a:schemeClr val="tx1"/>
                </a:solidFill>
              </a:rPr>
              <a:t>Psychiatric Nurse Practitioner (PNP)</a:t>
            </a:r>
          </a:p>
          <a:p>
            <a:pPr algn="ctr"/>
            <a:r>
              <a:rPr lang="en-US" sz="600" dirty="0">
                <a:solidFill>
                  <a:schemeClr val="tx1"/>
                </a:solidFill>
              </a:rPr>
              <a:t>StreetHealth </a:t>
            </a:r>
          </a:p>
        </p:txBody>
      </p:sp>
      <p:sp>
        <p:nvSpPr>
          <p:cNvPr id="20" name="Rectangle 19"/>
          <p:cNvSpPr/>
          <p:nvPr/>
        </p:nvSpPr>
        <p:spPr>
          <a:xfrm>
            <a:off x="3386198" y="3611044"/>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Jared Bunde</a:t>
            </a:r>
          </a:p>
          <a:p>
            <a:pPr algn="ctr"/>
            <a:r>
              <a:rPr lang="en-US" sz="600" dirty="0">
                <a:solidFill>
                  <a:schemeClr val="tx1"/>
                </a:solidFill>
              </a:rPr>
              <a:t>Registered Nurse III</a:t>
            </a:r>
          </a:p>
          <a:p>
            <a:pPr algn="ctr"/>
            <a:r>
              <a:rPr lang="en-US" sz="600" dirty="0">
                <a:solidFill>
                  <a:schemeClr val="tx1"/>
                </a:solidFill>
              </a:rPr>
              <a:t>StreetHealth</a:t>
            </a:r>
          </a:p>
        </p:txBody>
      </p:sp>
      <p:sp>
        <p:nvSpPr>
          <p:cNvPr id="21" name="Rectangle 20"/>
          <p:cNvSpPr/>
          <p:nvPr/>
        </p:nvSpPr>
        <p:spPr>
          <a:xfrm>
            <a:off x="3386199" y="4083331"/>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Andrea Zeppa</a:t>
            </a:r>
          </a:p>
          <a:p>
            <a:pPr algn="ctr"/>
            <a:r>
              <a:rPr lang="en-US" sz="600" dirty="0">
                <a:solidFill>
                  <a:schemeClr val="tx1"/>
                </a:solidFill>
              </a:rPr>
              <a:t>Social Worker III</a:t>
            </a:r>
          </a:p>
          <a:p>
            <a:pPr algn="ctr"/>
            <a:r>
              <a:rPr lang="en-US" sz="600" dirty="0">
                <a:solidFill>
                  <a:schemeClr val="tx1"/>
                </a:solidFill>
              </a:rPr>
              <a:t>StreetHealth </a:t>
            </a:r>
          </a:p>
        </p:txBody>
      </p:sp>
      <p:sp>
        <p:nvSpPr>
          <p:cNvPr id="22" name="Rectangle 21"/>
          <p:cNvSpPr/>
          <p:nvPr/>
        </p:nvSpPr>
        <p:spPr>
          <a:xfrm>
            <a:off x="3394384" y="5039401"/>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Wilma Lozada </a:t>
            </a:r>
          </a:p>
          <a:p>
            <a:pPr algn="ctr"/>
            <a:r>
              <a:rPr lang="en-US" sz="600" dirty="0">
                <a:solidFill>
                  <a:schemeClr val="tx1"/>
                </a:solidFill>
              </a:rPr>
              <a:t>CHW </a:t>
            </a:r>
          </a:p>
          <a:p>
            <a:pPr algn="ctr"/>
            <a:r>
              <a:rPr lang="en-US" sz="600" dirty="0">
                <a:solidFill>
                  <a:schemeClr val="tx1"/>
                </a:solidFill>
              </a:rPr>
              <a:t>StreetHealth</a:t>
            </a:r>
          </a:p>
        </p:txBody>
      </p:sp>
      <p:sp>
        <p:nvSpPr>
          <p:cNvPr id="23" name="Rectangle 22"/>
          <p:cNvSpPr/>
          <p:nvPr/>
        </p:nvSpPr>
        <p:spPr>
          <a:xfrm>
            <a:off x="2304624" y="3832522"/>
            <a:ext cx="797011" cy="438665"/>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VACANT</a:t>
            </a:r>
          </a:p>
          <a:p>
            <a:pPr algn="ctr"/>
            <a:r>
              <a:rPr lang="en-US" sz="600" dirty="0">
                <a:solidFill>
                  <a:schemeClr val="tx1"/>
                </a:solidFill>
              </a:rPr>
              <a:t>CHW</a:t>
            </a:r>
          </a:p>
        </p:txBody>
      </p:sp>
      <p:sp>
        <p:nvSpPr>
          <p:cNvPr id="24" name="Rectangle 23"/>
          <p:cNvSpPr/>
          <p:nvPr/>
        </p:nvSpPr>
        <p:spPr>
          <a:xfrm>
            <a:off x="1108702" y="3809259"/>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Oteria Randall-Koayen </a:t>
            </a:r>
          </a:p>
          <a:p>
            <a:pPr algn="ctr"/>
            <a:r>
              <a:rPr lang="en-US" sz="600" dirty="0">
                <a:solidFill>
                  <a:schemeClr val="tx1"/>
                </a:solidFill>
              </a:rPr>
              <a:t> Nurse Practitioner</a:t>
            </a:r>
          </a:p>
        </p:txBody>
      </p:sp>
      <p:sp>
        <p:nvSpPr>
          <p:cNvPr id="25" name="Rectangle 24"/>
          <p:cNvSpPr/>
          <p:nvPr/>
        </p:nvSpPr>
        <p:spPr>
          <a:xfrm>
            <a:off x="2280482" y="3310050"/>
            <a:ext cx="797011" cy="438665"/>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VACANT</a:t>
            </a:r>
          </a:p>
          <a:p>
            <a:pPr algn="ctr"/>
            <a:r>
              <a:rPr lang="en-US" sz="600" dirty="0">
                <a:solidFill>
                  <a:schemeClr val="tx1"/>
                </a:solidFill>
              </a:rPr>
              <a:t>Behavioral Health Clinician I</a:t>
            </a:r>
          </a:p>
        </p:txBody>
      </p:sp>
      <p:sp>
        <p:nvSpPr>
          <p:cNvPr id="26" name="Rectangle 25"/>
          <p:cNvSpPr/>
          <p:nvPr/>
        </p:nvSpPr>
        <p:spPr>
          <a:xfrm>
            <a:off x="3388275" y="3158219"/>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Aislinn Bird MD </a:t>
            </a:r>
          </a:p>
          <a:p>
            <a:pPr algn="ctr"/>
            <a:r>
              <a:rPr lang="en-US" sz="600" dirty="0">
                <a:solidFill>
                  <a:schemeClr val="tx1"/>
                </a:solidFill>
              </a:rPr>
              <a:t>Physician III</a:t>
            </a:r>
          </a:p>
          <a:p>
            <a:pPr algn="ctr"/>
            <a:r>
              <a:rPr lang="en-US" sz="600" dirty="0">
                <a:solidFill>
                  <a:schemeClr val="tx1"/>
                </a:solidFill>
              </a:rPr>
              <a:t>StreetHealth</a:t>
            </a:r>
          </a:p>
        </p:txBody>
      </p:sp>
      <p:sp>
        <p:nvSpPr>
          <p:cNvPr id="27" name="Rectangle 26"/>
          <p:cNvSpPr/>
          <p:nvPr/>
        </p:nvSpPr>
        <p:spPr>
          <a:xfrm>
            <a:off x="5267469" y="2308364"/>
            <a:ext cx="1026766" cy="679841"/>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b="1" dirty="0">
                <a:solidFill>
                  <a:schemeClr val="tx1"/>
                </a:solidFill>
              </a:rPr>
              <a:t>HCH CONTRACTS AND ADMINISTRATION  </a:t>
            </a:r>
          </a:p>
          <a:p>
            <a:pPr algn="ctr"/>
            <a:r>
              <a:rPr lang="en-US" sz="750" dirty="0">
                <a:solidFill>
                  <a:schemeClr val="tx1"/>
                </a:solidFill>
              </a:rPr>
              <a:t>HCPA I </a:t>
            </a:r>
          </a:p>
          <a:p>
            <a:pPr algn="ctr"/>
            <a:r>
              <a:rPr lang="en-US" sz="750" dirty="0">
                <a:solidFill>
                  <a:schemeClr val="tx1"/>
                </a:solidFill>
              </a:rPr>
              <a:t>VACANT</a:t>
            </a:r>
          </a:p>
        </p:txBody>
      </p:sp>
      <p:sp>
        <p:nvSpPr>
          <p:cNvPr id="29" name="Rectangle 28"/>
          <p:cNvSpPr/>
          <p:nvPr/>
        </p:nvSpPr>
        <p:spPr>
          <a:xfrm>
            <a:off x="4881403" y="3292942"/>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Janice Edwards </a:t>
            </a:r>
          </a:p>
          <a:p>
            <a:pPr algn="ctr"/>
            <a:r>
              <a:rPr lang="en-US" sz="600" dirty="0">
                <a:solidFill>
                  <a:schemeClr val="tx1"/>
                </a:solidFill>
              </a:rPr>
              <a:t>Finance Manager</a:t>
            </a:r>
          </a:p>
        </p:txBody>
      </p:sp>
      <p:sp>
        <p:nvSpPr>
          <p:cNvPr id="30" name="Rectangle 29"/>
          <p:cNvSpPr/>
          <p:nvPr/>
        </p:nvSpPr>
        <p:spPr>
          <a:xfrm>
            <a:off x="4893054" y="3832522"/>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Carolyn Ellison</a:t>
            </a:r>
          </a:p>
          <a:p>
            <a:pPr algn="ctr"/>
            <a:r>
              <a:rPr lang="en-US" sz="600" dirty="0">
                <a:solidFill>
                  <a:schemeClr val="tx1"/>
                </a:solidFill>
              </a:rPr>
              <a:t>Facilities Manager</a:t>
            </a:r>
          </a:p>
        </p:txBody>
      </p:sp>
      <p:sp>
        <p:nvSpPr>
          <p:cNvPr id="31" name="Rectangle 30"/>
          <p:cNvSpPr/>
          <p:nvPr/>
        </p:nvSpPr>
        <p:spPr>
          <a:xfrm>
            <a:off x="4893054" y="4407559"/>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Terri Moore </a:t>
            </a:r>
          </a:p>
          <a:p>
            <a:pPr algn="ctr"/>
            <a:r>
              <a:rPr lang="en-US" sz="600" dirty="0">
                <a:solidFill>
                  <a:schemeClr val="tx1"/>
                </a:solidFill>
              </a:rPr>
              <a:t>Contracts Manager</a:t>
            </a:r>
          </a:p>
        </p:txBody>
      </p:sp>
      <p:sp>
        <p:nvSpPr>
          <p:cNvPr id="33" name="Rectangle 32"/>
          <p:cNvSpPr/>
          <p:nvPr/>
        </p:nvSpPr>
        <p:spPr>
          <a:xfrm>
            <a:off x="4893054" y="4927023"/>
            <a:ext cx="785360" cy="37582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Karen Tuttle </a:t>
            </a:r>
          </a:p>
          <a:p>
            <a:pPr algn="ctr"/>
            <a:r>
              <a:rPr lang="en-US" sz="600" dirty="0">
                <a:solidFill>
                  <a:schemeClr val="tx1"/>
                </a:solidFill>
              </a:rPr>
              <a:t>Specialist Clerk I</a:t>
            </a:r>
          </a:p>
        </p:txBody>
      </p:sp>
      <p:sp>
        <p:nvSpPr>
          <p:cNvPr id="34" name="Rectangle 33"/>
          <p:cNvSpPr/>
          <p:nvPr/>
        </p:nvSpPr>
        <p:spPr>
          <a:xfrm>
            <a:off x="2518873" y="5039400"/>
            <a:ext cx="821618" cy="6120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Seth Gomez, </a:t>
            </a:r>
            <a:r>
              <a:rPr lang="en-US" sz="600" dirty="0" err="1">
                <a:solidFill>
                  <a:schemeClr val="tx1"/>
                </a:solidFill>
              </a:rPr>
              <a:t>PharmD</a:t>
            </a:r>
            <a:r>
              <a:rPr lang="en-US" sz="600" dirty="0">
                <a:solidFill>
                  <a:schemeClr val="tx1"/>
                </a:solidFill>
              </a:rPr>
              <a:t> </a:t>
            </a:r>
          </a:p>
          <a:p>
            <a:pPr algn="ctr"/>
            <a:r>
              <a:rPr lang="en-US" sz="600" dirty="0">
                <a:solidFill>
                  <a:schemeClr val="tx1"/>
                </a:solidFill>
              </a:rPr>
              <a:t>Sr. Pharmacist</a:t>
            </a:r>
          </a:p>
          <a:p>
            <a:pPr algn="ctr"/>
            <a:r>
              <a:rPr lang="en-US" sz="600" dirty="0">
                <a:solidFill>
                  <a:schemeClr val="tx1"/>
                </a:solidFill>
              </a:rPr>
              <a:t>StreetHealth (supervision by ACBH Charles Raynor </a:t>
            </a:r>
            <a:r>
              <a:rPr lang="en-US" sz="600" dirty="0" err="1">
                <a:solidFill>
                  <a:schemeClr val="tx1"/>
                </a:solidFill>
              </a:rPr>
              <a:t>PharmD</a:t>
            </a:r>
            <a:r>
              <a:rPr lang="en-US" sz="600" dirty="0">
                <a:solidFill>
                  <a:schemeClr val="tx1"/>
                </a:solidFill>
              </a:rPr>
              <a:t>)</a:t>
            </a:r>
          </a:p>
        </p:txBody>
      </p:sp>
      <p:sp>
        <p:nvSpPr>
          <p:cNvPr id="35" name="Rectangle 34"/>
          <p:cNvSpPr/>
          <p:nvPr/>
        </p:nvSpPr>
        <p:spPr>
          <a:xfrm>
            <a:off x="1116434" y="3247684"/>
            <a:ext cx="797011" cy="438665"/>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VACANT</a:t>
            </a:r>
          </a:p>
          <a:p>
            <a:pPr algn="ctr"/>
            <a:r>
              <a:rPr lang="en-US" sz="600" dirty="0">
                <a:solidFill>
                  <a:schemeClr val="tx1"/>
                </a:solidFill>
              </a:rPr>
              <a:t>Registered Nurse II </a:t>
            </a:r>
          </a:p>
        </p:txBody>
      </p:sp>
      <p:sp>
        <p:nvSpPr>
          <p:cNvPr id="36" name="Rectangle 35"/>
          <p:cNvSpPr/>
          <p:nvPr/>
        </p:nvSpPr>
        <p:spPr>
          <a:xfrm>
            <a:off x="3400210" y="5507445"/>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Elaine Colon </a:t>
            </a:r>
          </a:p>
          <a:p>
            <a:pPr algn="ctr"/>
            <a:r>
              <a:rPr lang="en-US" sz="600" dirty="0">
                <a:solidFill>
                  <a:schemeClr val="tx1"/>
                </a:solidFill>
              </a:rPr>
              <a:t>CHW</a:t>
            </a:r>
          </a:p>
          <a:p>
            <a:pPr algn="ctr"/>
            <a:r>
              <a:rPr lang="en-US" sz="600" dirty="0">
                <a:solidFill>
                  <a:schemeClr val="tx1"/>
                </a:solidFill>
              </a:rPr>
              <a:t>StreetHealth </a:t>
            </a:r>
          </a:p>
        </p:txBody>
      </p:sp>
      <p:cxnSp>
        <p:nvCxnSpPr>
          <p:cNvPr id="49" name="Straight Connector 48"/>
          <p:cNvCxnSpPr>
            <a:cxnSpLocks/>
            <a:stCxn id="14" idx="2"/>
          </p:cNvCxnSpPr>
          <p:nvPr/>
        </p:nvCxnSpPr>
        <p:spPr>
          <a:xfrm flipH="1">
            <a:off x="2128187" y="3063675"/>
            <a:ext cx="21387" cy="14745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077329" y="3502491"/>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96180" y="4007128"/>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2096180" y="4535861"/>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904533" y="3502228"/>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894768" y="4006624"/>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91947" y="4533492"/>
            <a:ext cx="202580" cy="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31" idx="2"/>
            <a:endCxn id="33" idx="0"/>
          </p:cNvCxnSpPr>
          <p:nvPr/>
        </p:nvCxnSpPr>
        <p:spPr>
          <a:xfrm flipH="1">
            <a:off x="5285734" y="4846223"/>
            <a:ext cx="5825" cy="807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 idx="3"/>
            <a:endCxn id="7" idx="1"/>
          </p:cNvCxnSpPr>
          <p:nvPr/>
        </p:nvCxnSpPr>
        <p:spPr>
          <a:xfrm flipV="1">
            <a:off x="3993023" y="1767658"/>
            <a:ext cx="682205"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6" name="Picture 85" descr="ACHCH_Logo_Primary_FC">
            <a:hlinkClick r:id="rId2"/>
            <a:extLst>
              <a:ext uri="{FF2B5EF4-FFF2-40B4-BE49-F238E27FC236}">
                <a16:creationId xmlns:a16="http://schemas.microsoft.com/office/drawing/2014/main" id="{8AB80F49-29BA-45FD-9A8E-3FD8F666BF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22189" y="916957"/>
            <a:ext cx="2108062" cy="721223"/>
          </a:xfrm>
          <a:prstGeom prst="rect">
            <a:avLst/>
          </a:prstGeom>
          <a:noFill/>
          <a:ln>
            <a:noFill/>
          </a:ln>
        </p:spPr>
      </p:pic>
      <p:sp>
        <p:nvSpPr>
          <p:cNvPr id="2" name="TextBox 1"/>
          <p:cNvSpPr txBox="1"/>
          <p:nvPr/>
        </p:nvSpPr>
        <p:spPr>
          <a:xfrm>
            <a:off x="7111876" y="1549963"/>
            <a:ext cx="1867262" cy="877163"/>
          </a:xfrm>
          <a:prstGeom prst="rect">
            <a:avLst/>
          </a:prstGeom>
          <a:noFill/>
        </p:spPr>
        <p:txBody>
          <a:bodyPr wrap="square" rtlCol="0">
            <a:spAutoFit/>
          </a:bodyPr>
          <a:lstStyle/>
          <a:p>
            <a:pPr algn="ctr"/>
            <a:r>
              <a:rPr lang="en-US" sz="1050" dirty="0"/>
              <a:t>ACHCH Program Organizational Chart – Staff  </a:t>
            </a:r>
          </a:p>
          <a:p>
            <a:pPr algn="ctr"/>
            <a:r>
              <a:rPr lang="en-US" sz="1050" dirty="0"/>
              <a:t>SAC 2020-2022</a:t>
            </a:r>
          </a:p>
          <a:p>
            <a:pPr algn="ctr"/>
            <a:r>
              <a:rPr lang="en-US" sz="1050" dirty="0"/>
              <a:t>26 FTE</a:t>
            </a:r>
          </a:p>
          <a:p>
            <a:pPr algn="ctr"/>
            <a:r>
              <a:rPr lang="en-US" sz="900" dirty="0"/>
              <a:t>(currently vacant positions shaded)</a:t>
            </a:r>
          </a:p>
        </p:txBody>
      </p:sp>
      <p:sp>
        <p:nvSpPr>
          <p:cNvPr id="74" name="Rectangle 73"/>
          <p:cNvSpPr/>
          <p:nvPr/>
        </p:nvSpPr>
        <p:spPr>
          <a:xfrm>
            <a:off x="1497786" y="920304"/>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HCH COMMISSION</a:t>
            </a:r>
          </a:p>
          <a:p>
            <a:pPr algn="ctr"/>
            <a:r>
              <a:rPr lang="en-US" sz="600" dirty="0">
                <a:solidFill>
                  <a:schemeClr val="tx1"/>
                </a:solidFill>
              </a:rPr>
              <a:t>ACHCH Health Center Co-Applicant Board</a:t>
            </a:r>
          </a:p>
        </p:txBody>
      </p:sp>
      <p:cxnSp>
        <p:nvCxnSpPr>
          <p:cNvPr id="77" name="Elbow Connector 76"/>
          <p:cNvCxnSpPr>
            <a:stCxn id="8" idx="1"/>
            <a:endCxn id="74" idx="2"/>
          </p:cNvCxnSpPr>
          <p:nvPr/>
        </p:nvCxnSpPr>
        <p:spPr>
          <a:xfrm rot="10800000">
            <a:off x="1896292" y="1358969"/>
            <a:ext cx="1189193" cy="408690"/>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Elbow Connector 97"/>
          <p:cNvCxnSpPr>
            <a:endCxn id="36" idx="1"/>
          </p:cNvCxnSpPr>
          <p:nvPr/>
        </p:nvCxnSpPr>
        <p:spPr>
          <a:xfrm rot="5400000">
            <a:off x="2245678" y="4233459"/>
            <a:ext cx="2647852" cy="338786"/>
          </a:xfrm>
          <a:prstGeom prst="bentConnector4">
            <a:avLst>
              <a:gd name="adj1" fmla="val 1361"/>
              <a:gd name="adj2" fmla="val 11144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Elbow Connector 109"/>
          <p:cNvCxnSpPr>
            <a:stCxn id="27" idx="2"/>
            <a:endCxn id="31" idx="1"/>
          </p:cNvCxnSpPr>
          <p:nvPr/>
        </p:nvCxnSpPr>
        <p:spPr>
          <a:xfrm rot="5400000">
            <a:off x="4517611" y="3363648"/>
            <a:ext cx="1638686" cy="887799"/>
          </a:xfrm>
          <a:prstGeom prst="bentConnector4">
            <a:avLst>
              <a:gd name="adj1" fmla="val 15929"/>
              <a:gd name="adj2" fmla="val 103429"/>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7" idx="2"/>
            <a:endCxn id="17" idx="3"/>
          </p:cNvCxnSpPr>
          <p:nvPr/>
        </p:nvCxnSpPr>
        <p:spPr>
          <a:xfrm rot="16200000" flipH="1">
            <a:off x="4352163" y="2801597"/>
            <a:ext cx="3063872" cy="1573479"/>
          </a:xfrm>
          <a:prstGeom prst="bentConnector4">
            <a:avLst>
              <a:gd name="adj1" fmla="val 3011"/>
              <a:gd name="adj2" fmla="val 10165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27" idx="0"/>
            <a:endCxn id="8" idx="2"/>
          </p:cNvCxnSpPr>
          <p:nvPr/>
        </p:nvCxnSpPr>
        <p:spPr>
          <a:xfrm rot="16200000" flipV="1">
            <a:off x="4547789" y="1075300"/>
            <a:ext cx="224530" cy="2241599"/>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Elbow Connector 153"/>
          <p:cNvCxnSpPr>
            <a:stCxn id="8" idx="2"/>
            <a:endCxn id="14" idx="0"/>
          </p:cNvCxnSpPr>
          <p:nvPr/>
        </p:nvCxnSpPr>
        <p:spPr>
          <a:xfrm rot="5400000">
            <a:off x="2722786" y="1495045"/>
            <a:ext cx="227679" cy="1405257"/>
          </a:xfrm>
          <a:prstGeom prst="bentConnector3">
            <a:avLst>
              <a:gd name="adj1"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Elbow Connector 160"/>
          <p:cNvCxnSpPr>
            <a:stCxn id="13" idx="0"/>
            <a:endCxn id="8" idx="2"/>
          </p:cNvCxnSpPr>
          <p:nvPr/>
        </p:nvCxnSpPr>
        <p:spPr>
          <a:xfrm rot="16200000" flipV="1">
            <a:off x="3568445" y="2054644"/>
            <a:ext cx="243224" cy="301605"/>
          </a:xfrm>
          <a:prstGeom prst="bentConnector3">
            <a:avLst>
              <a:gd name="adj1" fmla="val 52635"/>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74" idx="3"/>
            <a:endCxn id="10" idx="1"/>
          </p:cNvCxnSpPr>
          <p:nvPr/>
        </p:nvCxnSpPr>
        <p:spPr>
          <a:xfrm flipV="1">
            <a:off x="2294797" y="1134598"/>
            <a:ext cx="695888" cy="5039"/>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2261076" y="1021534"/>
            <a:ext cx="682531" cy="276999"/>
          </a:xfrm>
          <a:prstGeom prst="rect">
            <a:avLst/>
          </a:prstGeom>
          <a:noFill/>
        </p:spPr>
        <p:txBody>
          <a:bodyPr wrap="square" rtlCol="0">
            <a:spAutoFit/>
          </a:bodyPr>
          <a:lstStyle/>
          <a:p>
            <a:pPr algn="ctr"/>
            <a:r>
              <a:rPr lang="en-US" sz="600" dirty="0"/>
              <a:t>Subrecipient </a:t>
            </a:r>
          </a:p>
          <a:p>
            <a:pPr algn="ctr"/>
            <a:r>
              <a:rPr lang="en-US" sz="600" dirty="0"/>
              <a:t>Agreement</a:t>
            </a:r>
          </a:p>
        </p:txBody>
      </p:sp>
      <p:cxnSp>
        <p:nvCxnSpPr>
          <p:cNvPr id="122" name="Straight Connector 121"/>
          <p:cNvCxnSpPr>
            <a:stCxn id="10" idx="3"/>
            <a:endCxn id="6" idx="1"/>
          </p:cNvCxnSpPr>
          <p:nvPr/>
        </p:nvCxnSpPr>
        <p:spPr>
          <a:xfrm flipV="1">
            <a:off x="3787695" y="1133601"/>
            <a:ext cx="911157" cy="9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6" idx="2"/>
            <a:endCxn id="7" idx="0"/>
          </p:cNvCxnSpPr>
          <p:nvPr/>
        </p:nvCxnSpPr>
        <p:spPr>
          <a:xfrm>
            <a:off x="5097358" y="1352933"/>
            <a:ext cx="1" cy="1259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5608397" y="1490793"/>
            <a:ext cx="844261" cy="57748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75" i="1" dirty="0">
                <a:solidFill>
                  <a:schemeClr val="tx1"/>
                </a:solidFill>
              </a:rPr>
              <a:t>Dr. Seal clinically supervises </a:t>
            </a:r>
            <a:r>
              <a:rPr lang="en-US" sz="675" i="1" dirty="0" err="1">
                <a:solidFill>
                  <a:schemeClr val="tx1"/>
                </a:solidFill>
              </a:rPr>
              <a:t>A.Bird</a:t>
            </a:r>
            <a:r>
              <a:rPr lang="en-US" sz="675" i="1" dirty="0">
                <a:solidFill>
                  <a:schemeClr val="tx1"/>
                </a:solidFill>
              </a:rPr>
              <a:t>, </a:t>
            </a:r>
            <a:r>
              <a:rPr lang="en-US" sz="675" i="1" dirty="0" err="1">
                <a:solidFill>
                  <a:schemeClr val="tx1"/>
                </a:solidFill>
              </a:rPr>
              <a:t>J.Bunde</a:t>
            </a:r>
            <a:r>
              <a:rPr lang="en-US" sz="675" i="1" dirty="0">
                <a:solidFill>
                  <a:schemeClr val="tx1"/>
                </a:solidFill>
              </a:rPr>
              <a:t>, </a:t>
            </a:r>
            <a:r>
              <a:rPr lang="en-US" sz="675" i="1" dirty="0" err="1">
                <a:solidFill>
                  <a:schemeClr val="tx1"/>
                </a:solidFill>
              </a:rPr>
              <a:t>ORKoayen</a:t>
            </a:r>
            <a:r>
              <a:rPr lang="en-US" sz="675" i="1" dirty="0">
                <a:solidFill>
                  <a:schemeClr val="tx1"/>
                </a:solidFill>
              </a:rPr>
              <a:t>,  PNP, RNII</a:t>
            </a:r>
          </a:p>
        </p:txBody>
      </p:sp>
      <p:sp>
        <p:nvSpPr>
          <p:cNvPr id="66" name="Rectangle 65"/>
          <p:cNvSpPr/>
          <p:nvPr/>
        </p:nvSpPr>
        <p:spPr>
          <a:xfrm>
            <a:off x="76982" y="916719"/>
            <a:ext cx="797011"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tx1"/>
                </a:solidFill>
              </a:rPr>
              <a:t>Alameda Health System </a:t>
            </a:r>
          </a:p>
          <a:p>
            <a:pPr algn="ctr"/>
            <a:r>
              <a:rPr lang="en-US" sz="600" dirty="0">
                <a:solidFill>
                  <a:schemeClr val="tx1"/>
                </a:solidFill>
              </a:rPr>
              <a:t>(Health Center Subrecipient)</a:t>
            </a:r>
          </a:p>
        </p:txBody>
      </p:sp>
      <p:sp>
        <p:nvSpPr>
          <p:cNvPr id="67" name="Rectangle 66"/>
          <p:cNvSpPr/>
          <p:nvPr/>
        </p:nvSpPr>
        <p:spPr>
          <a:xfrm>
            <a:off x="31139" y="1599467"/>
            <a:ext cx="911773" cy="43866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a:solidFill>
                  <a:schemeClr val="tx1"/>
                </a:solidFill>
              </a:rPr>
              <a:t>AHS Co-Applicant Board </a:t>
            </a:r>
          </a:p>
          <a:p>
            <a:pPr algn="ctr"/>
            <a:r>
              <a:rPr lang="en-US" sz="600" dirty="0">
                <a:solidFill>
                  <a:schemeClr val="tx1"/>
                </a:solidFill>
              </a:rPr>
              <a:t>Alameda Health System Health Center Co-Applicant Board</a:t>
            </a:r>
          </a:p>
        </p:txBody>
      </p:sp>
      <p:sp>
        <p:nvSpPr>
          <p:cNvPr id="68" name="TextBox 67"/>
          <p:cNvSpPr txBox="1"/>
          <p:nvPr/>
        </p:nvSpPr>
        <p:spPr>
          <a:xfrm>
            <a:off x="145761" y="1361197"/>
            <a:ext cx="682531" cy="276999"/>
          </a:xfrm>
          <a:prstGeom prst="rect">
            <a:avLst/>
          </a:prstGeom>
          <a:noFill/>
        </p:spPr>
        <p:txBody>
          <a:bodyPr wrap="square" rtlCol="0">
            <a:spAutoFit/>
          </a:bodyPr>
          <a:lstStyle/>
          <a:p>
            <a:pPr algn="ctr"/>
            <a:r>
              <a:rPr lang="en-US" sz="600" dirty="0"/>
              <a:t>Subrecipient </a:t>
            </a:r>
          </a:p>
          <a:p>
            <a:pPr algn="ctr"/>
            <a:r>
              <a:rPr lang="en-US" sz="600" dirty="0"/>
              <a:t>Agreement</a:t>
            </a:r>
          </a:p>
        </p:txBody>
      </p:sp>
      <p:cxnSp>
        <p:nvCxnSpPr>
          <p:cNvPr id="70" name="Straight Connector 69"/>
          <p:cNvCxnSpPr>
            <a:stCxn id="68" idx="0"/>
            <a:endCxn id="67" idx="0"/>
          </p:cNvCxnSpPr>
          <p:nvPr/>
        </p:nvCxnSpPr>
        <p:spPr>
          <a:xfrm flipH="1">
            <a:off x="487026" y="1361197"/>
            <a:ext cx="1" cy="2382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8" idx="1"/>
            <a:endCxn id="66" idx="3"/>
          </p:cNvCxnSpPr>
          <p:nvPr/>
        </p:nvCxnSpPr>
        <p:spPr>
          <a:xfrm rot="10800000">
            <a:off x="873992" y="1136053"/>
            <a:ext cx="2211492" cy="631607"/>
          </a:xfrm>
          <a:prstGeom prst="bentConnector3">
            <a:avLst>
              <a:gd name="adj1" fmla="val 86962"/>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23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54791362"/>
              </p:ext>
            </p:extLst>
          </p:nvPr>
        </p:nvGraphicFramePr>
        <p:xfrm>
          <a:off x="1219200" y="448187"/>
          <a:ext cx="7619999" cy="6402654"/>
        </p:xfrm>
        <a:graphic>
          <a:graphicData uri="http://schemas.openxmlformats.org/drawingml/2006/table">
            <a:tbl>
              <a:tblPr/>
              <a:tblGrid>
                <a:gridCol w="3141306">
                  <a:extLst>
                    <a:ext uri="{9D8B030D-6E8A-4147-A177-3AD203B41FA5}">
                      <a16:colId xmlns:a16="http://schemas.microsoft.com/office/drawing/2014/main" val="737430818"/>
                    </a:ext>
                  </a:extLst>
                </a:gridCol>
                <a:gridCol w="1819470">
                  <a:extLst>
                    <a:ext uri="{9D8B030D-6E8A-4147-A177-3AD203B41FA5}">
                      <a16:colId xmlns:a16="http://schemas.microsoft.com/office/drawing/2014/main" val="2745208025"/>
                    </a:ext>
                  </a:extLst>
                </a:gridCol>
                <a:gridCol w="69979">
                  <a:extLst>
                    <a:ext uri="{9D8B030D-6E8A-4147-A177-3AD203B41FA5}">
                      <a16:colId xmlns:a16="http://schemas.microsoft.com/office/drawing/2014/main" val="4004848920"/>
                    </a:ext>
                  </a:extLst>
                </a:gridCol>
                <a:gridCol w="909734">
                  <a:extLst>
                    <a:ext uri="{9D8B030D-6E8A-4147-A177-3AD203B41FA5}">
                      <a16:colId xmlns:a16="http://schemas.microsoft.com/office/drawing/2014/main" val="3524402475"/>
                    </a:ext>
                  </a:extLst>
                </a:gridCol>
                <a:gridCol w="629817">
                  <a:extLst>
                    <a:ext uri="{9D8B030D-6E8A-4147-A177-3AD203B41FA5}">
                      <a16:colId xmlns:a16="http://schemas.microsoft.com/office/drawing/2014/main" val="2708225413"/>
                    </a:ext>
                  </a:extLst>
                </a:gridCol>
                <a:gridCol w="1049693">
                  <a:extLst>
                    <a:ext uri="{9D8B030D-6E8A-4147-A177-3AD203B41FA5}">
                      <a16:colId xmlns:a16="http://schemas.microsoft.com/office/drawing/2014/main" val="1212451943"/>
                    </a:ext>
                  </a:extLst>
                </a:gridCol>
              </a:tblGrid>
              <a:tr h="165913">
                <a:tc gridSpan="6">
                  <a:txBody>
                    <a:bodyPr/>
                    <a:lstStyle/>
                    <a:p>
                      <a:pPr marL="0" marR="0" algn="ctr" fontAlgn="b">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HCH Program SAC  Budget 2020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669520"/>
                  </a:ext>
                </a:extLst>
              </a:tr>
              <a:tr h="165913">
                <a:tc gridSpan="6">
                  <a:txBody>
                    <a:bodyPr/>
                    <a:lstStyle/>
                    <a:p>
                      <a:pPr marL="0" marR="0" algn="ctr" fontAlgn="b">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ACHCH Direct Services Personnel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0231272"/>
                  </a:ext>
                </a:extLst>
              </a:tr>
              <a:tr h="233662">
                <a:tc>
                  <a:txBody>
                    <a:bodyPr/>
                    <a:lstStyle/>
                    <a:p>
                      <a:pPr marL="0" marR="0" fontAlgn="b">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Category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Staff Name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Program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HRSA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COUNTY /MHSA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694101084"/>
                  </a:ext>
                </a:extLst>
              </a:tr>
              <a:tr h="238325">
                <a:tc gridSpan="6">
                  <a:txBody>
                    <a:bodyPr/>
                    <a:lstStyle/>
                    <a:p>
                      <a:pPr marL="0" marR="0" fontAlgn="b">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Admin</a:t>
                      </a: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Fiscal and Contracts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5755831"/>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 Director/HCPA II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Lucy </a:t>
                      </a:r>
                      <a:r>
                        <a:rPr lang="en-US" sz="1000" kern="120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Kasdin LCSW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607620104"/>
                  </a:ext>
                </a:extLst>
              </a:tr>
              <a:tr h="169232">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Medical Director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Jeffrey Seal MD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B0F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591842925"/>
                  </a:ext>
                </a:extLst>
              </a:tr>
              <a:tr h="73104">
                <a:tc>
                  <a:txBody>
                    <a:bodyPr/>
                    <a:lstStyle/>
                    <a:p>
                      <a:pPr marL="457200" marR="0" lvl="1"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Deputy Director/HCPA 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4254183391"/>
                  </a:ext>
                </a:extLst>
              </a:tr>
              <a:tr h="195381">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HCPA I (Quality &amp; Data)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Theresa Ramirez</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819508088"/>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Management Analyst   (Grants)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David Modersbach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58678537"/>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Program/Financial Specialist  (Finance)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Janice Edwards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3760345746"/>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Admin Specialist II (Facilities)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Carolyn Ellison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979083680"/>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Admin Specialist II (Contracts)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Terri Moore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077051011"/>
                  </a:ext>
                </a:extLst>
              </a:tr>
              <a:tr h="172328">
                <a:tc>
                  <a:txBody>
                    <a:bodyPr/>
                    <a:lstStyle/>
                    <a:p>
                      <a:pPr marL="457200" marR="0" lvl="1"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Admin Assistant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747576871"/>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Specialist Clerk 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Karen Tuttle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41380883"/>
                  </a:ext>
                </a:extLst>
              </a:tr>
              <a:tr h="172328">
                <a:tc>
                  <a:txBody>
                    <a:bodyPr/>
                    <a:lstStyle/>
                    <a:p>
                      <a:pPr marL="457200" marR="0" lvl="1"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CHOW I (Front Desk)</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Elaine Colon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847821535"/>
                  </a:ext>
                </a:extLst>
              </a:tr>
              <a:tr h="287947">
                <a:tc gridSpan="6">
                  <a:txBody>
                    <a:bodyPr/>
                    <a:lstStyle/>
                    <a:p>
                      <a:pPr marL="0" marR="0" fontAlgn="b">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000" b="1"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Street </a:t>
                      </a: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 Services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1247818"/>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Director of Community Services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Ted Aames </a:t>
                      </a:r>
                      <a:r>
                        <a:rPr lang="en-US" sz="10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B0F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730712059"/>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Physician III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Aislinn Bird MD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a:lnSpc>
                          <a:spcPct val="107000"/>
                        </a:lnSpc>
                      </a:pPr>
                      <a:endParaRPr lang="en-US" sz="1000">
                        <a:effectLst/>
                        <a:latin typeface="Calibri" panose="020F0502020204030204" pitchFamily="34"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B0F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904435038"/>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Senior Pharmacist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Seth Gomez, </a:t>
                      </a:r>
                      <a:r>
                        <a:rPr lang="en-US" sz="1000" kern="1200" dirty="0" err="1"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PharmD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3237985008"/>
                  </a:ext>
                </a:extLst>
              </a:tr>
              <a:tr h="172328">
                <a:tc>
                  <a:txBody>
                    <a:bodyPr/>
                    <a:lstStyle/>
                    <a:p>
                      <a:pPr marL="457200" marR="0" lvl="1"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Psychiatric Nurse Practitioner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927085178"/>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RN III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Jared </a:t>
                      </a:r>
                      <a:r>
                        <a:rPr lang="en-US" sz="10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Bunde RN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748962565"/>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 Worker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Andrea </a:t>
                      </a:r>
                      <a:r>
                        <a:rPr lang="en-US" sz="10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Zeppa ASW</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758606354"/>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CHOW II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Wilma Lozada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3263299685"/>
                  </a:ext>
                </a:extLst>
              </a:tr>
              <a:tr h="172328">
                <a:tc>
                  <a:txBody>
                    <a:bodyPr/>
                    <a:lstStyle/>
                    <a:p>
                      <a:pPr marL="457200" marR="0" lvl="1"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CHOW II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Elaine Colon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941491216"/>
                  </a:ext>
                </a:extLst>
              </a:tr>
              <a:tr h="252410">
                <a:tc gridSpan="6">
                  <a:txBody>
                    <a:bodyPr/>
                    <a:lstStyle/>
                    <a:p>
                      <a:pPr marL="0" marR="0" fontAlgn="b">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Shelter Health Services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9339180"/>
                  </a:ext>
                </a:extLst>
              </a:tr>
              <a:tr h="172328">
                <a:tc>
                  <a:txBody>
                    <a:bodyPr/>
                    <a:lstStyle/>
                    <a:p>
                      <a:pPr marL="457200" marR="0" lvl="1"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Behavioral Health Clincal Supervisor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861544228"/>
                  </a:ext>
                </a:extLst>
              </a:tr>
              <a:tr h="172328">
                <a:tc>
                  <a:txBody>
                    <a:bodyPr/>
                    <a:lstStyle/>
                    <a:p>
                      <a:pPr marL="457200" marR="0" lvl="1"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Registered Nurse II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4038297876"/>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Mid Level Practitioner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Oteria </a:t>
                      </a:r>
                      <a:r>
                        <a:rPr lang="en-US" sz="1000"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Randall NP</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619744173"/>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 Worker III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William Quan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4112193639"/>
                  </a:ext>
                </a:extLst>
              </a:tr>
              <a:tr h="172328">
                <a:tc>
                  <a:txBody>
                    <a:bodyPr/>
                    <a:lstStyle/>
                    <a:p>
                      <a:pPr marL="457200" marR="0" lvl="1"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 Worker III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Nancy Quintero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728766361"/>
                  </a:ext>
                </a:extLst>
              </a:tr>
              <a:tr h="172328">
                <a:tc>
                  <a:txBody>
                    <a:bodyPr/>
                    <a:lstStyle/>
                    <a:p>
                      <a:pPr marL="457200" marR="0" lvl="1"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CHW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Vacant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073756422"/>
                  </a:ext>
                </a:extLst>
              </a:tr>
              <a:tr h="172328">
                <a:tc>
                  <a:txBody>
                    <a:bodyPr/>
                    <a:lstStyle/>
                    <a:p>
                      <a:pPr marL="457200" marR="0" lvl="1" fontAlgn="b">
                        <a:lnSpc>
                          <a:spcPct val="107000"/>
                        </a:lnSpc>
                        <a:spcBef>
                          <a:spcPts val="0"/>
                        </a:spcBef>
                        <a:spcAft>
                          <a:spcPts val="0"/>
                        </a:spcAft>
                      </a:pPr>
                      <a:r>
                        <a:rPr lang="en-US" sz="10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Medical Clerk</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Noemi Joves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847882984"/>
                  </a:ext>
                </a:extLst>
              </a:tr>
              <a:tr h="328659">
                <a:tc>
                  <a:txBody>
                    <a:bodyPr/>
                    <a:lstStyle/>
                    <a:p>
                      <a:pPr marL="0" marR="0" algn="r" fontAlgn="b">
                        <a:lnSpc>
                          <a:spcPct val="107000"/>
                        </a:lnSpc>
                        <a:spcBef>
                          <a:spcPts val="0"/>
                        </a:spcBef>
                        <a:spcAft>
                          <a:spcPts val="0"/>
                        </a:spcAft>
                      </a:pPr>
                      <a:r>
                        <a:rPr lang="en-US" sz="1000" b="1"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fontAlgn="b">
                        <a:lnSpc>
                          <a:spcPct val="107000"/>
                        </a:lnSpc>
                        <a:spcBef>
                          <a:spcPts val="0"/>
                        </a:spcBef>
                        <a:spcAft>
                          <a:spcPts val="0"/>
                        </a:spcAft>
                      </a:pPr>
                      <a:r>
                        <a:rPr lang="en-US" sz="1000" b="1" kern="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Total Vacant FTE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b="1"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6.0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3.0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b="1" kern="120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2211060756"/>
                  </a:ext>
                </a:extLst>
              </a:tr>
              <a:tr h="172328">
                <a:tc>
                  <a:txBody>
                    <a:bodyPr/>
                    <a:lstStyle/>
                    <a:p>
                      <a:pPr marL="0" marR="0" algn="r" fontAlgn="b">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Budget FTE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ctr">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fontAlgn="b">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tc>
                  <a:txBody>
                    <a:bodyPr/>
                    <a:lstStyle/>
                    <a:p>
                      <a:pPr marL="0" marR="0" algn="ctr" fontAlgn="b">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228" marR="2228" marT="222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0F4"/>
                    </a:solidFill>
                  </a:tcPr>
                </a:tc>
                <a:extLst>
                  <a:ext uri="{0D108BD9-81ED-4DB2-BD59-A6C34878D82A}">
                    <a16:rowId xmlns:a16="http://schemas.microsoft.com/office/drawing/2014/main" val="1875936317"/>
                  </a:ext>
                </a:extLst>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00400" cy="486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41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229600" cy="639762"/>
          </a:xfrm>
        </p:spPr>
        <p:txBody>
          <a:bodyPr>
            <a:normAutofit fontScale="90000"/>
          </a:bodyPr>
          <a:lstStyle/>
          <a:p>
            <a:r>
              <a:rPr lang="en-US" dirty="0">
                <a:latin typeface="Calibri" panose="020F0502020204030204" pitchFamily="34" charset="0"/>
                <a:cs typeface="Calibri" panose="020F0502020204030204" pitchFamily="34" charset="0"/>
              </a:rPr>
              <a:t>2019 </a:t>
            </a:r>
            <a:r>
              <a:rPr lang="en-US" dirty="0" smtClean="0">
                <a:latin typeface="Calibri" panose="020F0502020204030204" pitchFamily="34" charset="0"/>
                <a:cs typeface="Calibri" panose="020F0502020204030204" pitchFamily="34" charset="0"/>
              </a:rPr>
              <a:t>ACHCH Contractors</a:t>
            </a:r>
            <a:endParaRPr lang="en-US" dirty="0">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65709930"/>
              </p:ext>
            </p:extLst>
          </p:nvPr>
        </p:nvGraphicFramePr>
        <p:xfrm>
          <a:off x="198120" y="533399"/>
          <a:ext cx="8717280" cy="6438205"/>
        </p:xfrm>
        <a:graphic>
          <a:graphicData uri="http://schemas.openxmlformats.org/drawingml/2006/table">
            <a:tbl>
              <a:tblPr>
                <a:tableStyleId>{5C22544A-7EE6-4342-B048-85BDC9FD1C3A}</a:tableStyleId>
              </a:tblPr>
              <a:tblGrid>
                <a:gridCol w="12192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402080">
                  <a:extLst>
                    <a:ext uri="{9D8B030D-6E8A-4147-A177-3AD203B41FA5}">
                      <a16:colId xmlns:a16="http://schemas.microsoft.com/office/drawing/2014/main" val="20004"/>
                    </a:ext>
                  </a:extLst>
                </a:gridCol>
              </a:tblGrid>
              <a:tr h="162125">
                <a:tc>
                  <a:txBody>
                    <a:bodyPr/>
                    <a:lstStyle/>
                    <a:p>
                      <a:pPr algn="l" fontAlgn="t"/>
                      <a:endParaRPr lang="en-US" sz="10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r"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0"/>
                  </a:ext>
                </a:extLst>
              </a:tr>
              <a:tr h="442481">
                <a:tc>
                  <a:txBody>
                    <a:bodyPr/>
                    <a:lstStyle/>
                    <a:p>
                      <a:pPr algn="l" fontAlgn="t"/>
                      <a:r>
                        <a:rPr lang="en-US" sz="1400" b="1" u="none" strike="noStrike" dirty="0">
                          <a:effectLst/>
                          <a:latin typeface="Calibri" panose="020F0502020204030204" pitchFamily="34" charset="0"/>
                          <a:cs typeface="Calibri" panose="020F0502020204030204" pitchFamily="34" charset="0"/>
                        </a:rPr>
                        <a:t>Vendor Name </a:t>
                      </a:r>
                      <a:endParaRPr lang="en-US" sz="1400" b="1" i="0" u="none" strike="noStrike" dirty="0">
                        <a:solidFill>
                          <a:srgbClr val="FFFFFF"/>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400" b="1" u="none" strike="noStrike" dirty="0">
                          <a:effectLst/>
                          <a:latin typeface="Calibri" panose="020F0502020204030204" pitchFamily="34" charset="0"/>
                          <a:cs typeface="Calibri" panose="020F0502020204030204" pitchFamily="34" charset="0"/>
                        </a:rPr>
                        <a:t> </a:t>
                      </a:r>
                      <a:r>
                        <a:rPr lang="en-US" sz="1400" b="1" u="none" strike="noStrike" dirty="0" smtClean="0">
                          <a:effectLst/>
                          <a:latin typeface="Calibri" panose="020F0502020204030204" pitchFamily="34" charset="0"/>
                          <a:cs typeface="Calibri" panose="020F0502020204030204" pitchFamily="34" charset="0"/>
                        </a:rPr>
                        <a:t>Contract</a:t>
                      </a:r>
                      <a:r>
                        <a:rPr lang="en-US" sz="1400" b="1" u="none" strike="noStrike" baseline="0" dirty="0" smtClean="0">
                          <a:effectLst/>
                          <a:latin typeface="Calibri" panose="020F0502020204030204" pitchFamily="34" charset="0"/>
                          <a:cs typeface="Calibri" panose="020F0502020204030204" pitchFamily="34" charset="0"/>
                        </a:rPr>
                        <a:t> Description</a:t>
                      </a:r>
                      <a:r>
                        <a:rPr lang="en-US" sz="1400" b="1" u="none" strike="noStrike" dirty="0" smtClean="0">
                          <a:effectLst/>
                          <a:latin typeface="Calibri" panose="020F0502020204030204" pitchFamily="34" charset="0"/>
                          <a:cs typeface="Calibri" panose="020F0502020204030204" pitchFamily="34" charset="0"/>
                        </a:rPr>
                        <a:t> </a:t>
                      </a:r>
                      <a:endParaRPr lang="en-US" sz="1400" b="1" i="0" u="none" strike="noStrike" dirty="0">
                        <a:solidFill>
                          <a:srgbClr val="FFFFFF"/>
                        </a:solidFill>
                        <a:effectLst/>
                        <a:latin typeface="Calibri" panose="020F0502020204030204" pitchFamily="34" charset="0"/>
                        <a:cs typeface="Calibri" panose="020F0502020204030204" pitchFamily="34" charset="0"/>
                      </a:endParaRPr>
                    </a:p>
                  </a:txBody>
                  <a:tcPr marL="6234" marR="6234" marT="6234" marB="0"/>
                </a:tc>
                <a:tc>
                  <a:txBody>
                    <a:bodyPr/>
                    <a:lstStyle/>
                    <a:p>
                      <a:pPr algn="ctr" fontAlgn="t"/>
                      <a:r>
                        <a:rPr lang="en-US" sz="1400" b="1" u="none" strike="noStrike" dirty="0">
                          <a:effectLst/>
                          <a:latin typeface="Calibri" panose="020F0502020204030204" pitchFamily="34" charset="0"/>
                          <a:cs typeface="Calibri" panose="020F0502020204030204" pitchFamily="34" charset="0"/>
                        </a:rPr>
                        <a:t> Amount </a:t>
                      </a:r>
                      <a:r>
                        <a:rPr lang="en-US" sz="1400" b="1" u="none" strike="noStrike" dirty="0" smtClean="0">
                          <a:effectLst/>
                          <a:latin typeface="Calibri" panose="020F0502020204030204" pitchFamily="34" charset="0"/>
                          <a:cs typeface="Calibri" panose="020F0502020204030204" pitchFamily="34" charset="0"/>
                        </a:rPr>
                        <a:t>2019 </a:t>
                      </a:r>
                      <a:endParaRPr lang="en-US" sz="1400" b="1" i="0" u="none" strike="noStrike" dirty="0">
                        <a:solidFill>
                          <a:srgbClr val="FFFFFF"/>
                        </a:solidFill>
                        <a:effectLst/>
                        <a:latin typeface="Calibri" panose="020F0502020204030204" pitchFamily="34" charset="0"/>
                        <a:cs typeface="Calibri" panose="020F0502020204030204" pitchFamily="34" charset="0"/>
                      </a:endParaRPr>
                    </a:p>
                  </a:txBody>
                  <a:tcPr marL="6234" marR="6234" marT="6234" marB="0"/>
                </a:tc>
                <a:tc>
                  <a:txBody>
                    <a:bodyPr/>
                    <a:lstStyle/>
                    <a:p>
                      <a:pPr algn="ctr" fontAlgn="t"/>
                      <a:r>
                        <a:rPr lang="en-US" sz="1400" b="1" u="none" strike="noStrike" dirty="0">
                          <a:effectLst/>
                          <a:latin typeface="Calibri" panose="020F0502020204030204" pitchFamily="34" charset="0"/>
                          <a:cs typeface="Calibri" panose="020F0502020204030204" pitchFamily="34" charset="0"/>
                        </a:rPr>
                        <a:t> Amount </a:t>
                      </a:r>
                      <a:r>
                        <a:rPr lang="en-US" sz="1400" b="1" u="none" strike="noStrike" dirty="0" smtClean="0">
                          <a:effectLst/>
                          <a:latin typeface="Calibri" panose="020F0502020204030204" pitchFamily="34" charset="0"/>
                          <a:cs typeface="Calibri" panose="020F0502020204030204" pitchFamily="34" charset="0"/>
                        </a:rPr>
                        <a:t>2020 </a:t>
                      </a:r>
                      <a:endParaRPr lang="en-US" sz="1400" b="1" i="0" u="none" strike="noStrike" dirty="0">
                        <a:solidFill>
                          <a:srgbClr val="FFFFFF"/>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400" b="1" u="none" strike="noStrike" dirty="0">
                          <a:effectLst/>
                          <a:latin typeface="Calibri" panose="020F0502020204030204" pitchFamily="34" charset="0"/>
                          <a:cs typeface="Calibri" panose="020F0502020204030204" pitchFamily="34" charset="0"/>
                        </a:rPr>
                        <a:t> outcomes </a:t>
                      </a:r>
                      <a:endParaRPr lang="en-US" sz="1400" b="1" i="0" u="none" strike="noStrike" dirty="0">
                        <a:solidFill>
                          <a:srgbClr val="FFFFFF"/>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1"/>
                  </a:ext>
                </a:extLst>
              </a:tr>
              <a:tr h="629385">
                <a:tc>
                  <a:txBody>
                    <a:bodyPr/>
                    <a:lstStyle/>
                    <a:p>
                      <a:pPr algn="l" fontAlgn="t"/>
                      <a:r>
                        <a:rPr lang="en-US" sz="1200" b="1" u="none" strike="noStrike" dirty="0">
                          <a:effectLst/>
                          <a:latin typeface="Calibri" panose="020F0502020204030204" pitchFamily="34" charset="0"/>
                          <a:cs typeface="Calibri" panose="020F0502020204030204" pitchFamily="34" charset="0"/>
                        </a:rPr>
                        <a:t>Alameda Health System </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smtClean="0">
                          <a:effectLst/>
                          <a:latin typeface="Calibri" panose="020F0502020204030204" pitchFamily="34" charset="0"/>
                          <a:cs typeface="Calibri" panose="020F0502020204030204" pitchFamily="34" charset="0"/>
                        </a:rPr>
                        <a:t>Subrecipient agreement for provision of Primary </a:t>
                      </a:r>
                      <a:r>
                        <a:rPr lang="en-US" sz="1000" u="none" strike="noStrike" dirty="0">
                          <a:effectLst/>
                          <a:latin typeface="Calibri" panose="020F0502020204030204" pitchFamily="34" charset="0"/>
                          <a:cs typeface="Calibri" panose="020F0502020204030204" pitchFamily="34" charset="0"/>
                        </a:rPr>
                        <a:t>Care, specialty care, case management, behavioral health care, enabling services, drug/alcohol services, and collaborative Mobile Health </a:t>
                      </a:r>
                      <a:r>
                        <a:rPr lang="en-US" sz="1000" u="none" strike="noStrike" dirty="0" smtClean="0">
                          <a:effectLst/>
                          <a:latin typeface="Calibri" panose="020F0502020204030204" pitchFamily="34" charset="0"/>
                          <a:cs typeface="Calibri" panose="020F0502020204030204" pitchFamily="34" charset="0"/>
                        </a:rPr>
                        <a:t>services.  Pass through of federal</a:t>
                      </a:r>
                      <a:r>
                        <a:rPr lang="en-US" sz="1000" u="none" strike="noStrike" baseline="0" dirty="0" smtClean="0">
                          <a:effectLst/>
                          <a:latin typeface="Calibri" panose="020F0502020204030204" pitchFamily="34" charset="0"/>
                          <a:cs typeface="Calibri" panose="020F0502020204030204" pitchFamily="34" charset="0"/>
                        </a:rPr>
                        <a:t> funds for operation of Mobile Health van; some county HCSA funds to support hiring of AHS HCH Director MD-level position.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527,733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$785,176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smtClean="0">
                          <a:effectLst/>
                          <a:latin typeface="Calibri" panose="020F0502020204030204" pitchFamily="34" charset="0"/>
                          <a:cs typeface="Calibri" panose="020F0502020204030204" pitchFamily="34" charset="0"/>
                        </a:rPr>
                        <a:t>5,500 </a:t>
                      </a:r>
                      <a:r>
                        <a:rPr lang="en-US" sz="800" u="none" strike="noStrike" dirty="0">
                          <a:effectLst/>
                          <a:latin typeface="Calibri" panose="020F0502020204030204" pitchFamily="34" charset="0"/>
                          <a:cs typeface="Calibri" panose="020F0502020204030204" pitchFamily="34" charset="0"/>
                        </a:rPr>
                        <a:t>patients treated in </a:t>
                      </a:r>
                      <a:r>
                        <a:rPr lang="en-US" sz="800" u="none" strike="noStrike" dirty="0" smtClean="0">
                          <a:effectLst/>
                          <a:latin typeface="Calibri" panose="020F0502020204030204" pitchFamily="34" charset="0"/>
                          <a:cs typeface="Calibri" panose="020F0502020204030204" pitchFamily="34" charset="0"/>
                        </a:rPr>
                        <a:t>30,500 </a:t>
                      </a:r>
                      <a:r>
                        <a:rPr lang="en-US" sz="800" u="none" strike="noStrike" dirty="0">
                          <a:effectLst/>
                          <a:latin typeface="Calibri" panose="020F0502020204030204" pitchFamily="34" charset="0"/>
                          <a:cs typeface="Calibri" panose="020F0502020204030204" pitchFamily="34" charset="0"/>
                        </a:rPr>
                        <a:t>visits</a:t>
                      </a:r>
                      <a:r>
                        <a:rPr lang="en-US" sz="800" u="none" strike="noStrike" dirty="0" smtClean="0">
                          <a:effectLst/>
                          <a:latin typeface="Calibri" panose="020F0502020204030204" pitchFamily="34" charset="0"/>
                          <a:cs typeface="Calibri" panose="020F0502020204030204" pitchFamily="34" charset="0"/>
                        </a:rPr>
                        <a:t>.  Includes $160K towards AHS HCH Project Director (AC3 funds)</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2"/>
                  </a:ext>
                </a:extLst>
              </a:tr>
              <a:tr h="415373">
                <a:tc>
                  <a:txBody>
                    <a:bodyPr/>
                    <a:lstStyle/>
                    <a:p>
                      <a:pPr algn="l" fontAlgn="t"/>
                      <a:r>
                        <a:rPr lang="es-ES" sz="1200" b="1" u="none" strike="noStrike" dirty="0">
                          <a:effectLst/>
                          <a:latin typeface="Calibri" panose="020F0502020204030204" pitchFamily="34" charset="0"/>
                          <a:cs typeface="Calibri" panose="020F0502020204030204" pitchFamily="34" charset="0"/>
                        </a:rPr>
                        <a:t>La </a:t>
                      </a:r>
                      <a:r>
                        <a:rPr lang="es-ES" sz="1200" b="1" u="none" strike="noStrike" dirty="0" err="1">
                          <a:effectLst/>
                          <a:latin typeface="Calibri" panose="020F0502020204030204" pitchFamily="34" charset="0"/>
                          <a:cs typeface="Calibri" panose="020F0502020204030204" pitchFamily="34" charset="0"/>
                        </a:rPr>
                        <a:t>Clinica</a:t>
                      </a:r>
                      <a:r>
                        <a:rPr lang="es-ES" sz="1200" b="1" u="none" strike="noStrike" dirty="0">
                          <a:effectLst/>
                          <a:latin typeface="Calibri" panose="020F0502020204030204" pitchFamily="34" charset="0"/>
                          <a:cs typeface="Calibri" panose="020F0502020204030204" pitchFamily="34" charset="0"/>
                        </a:rPr>
                        <a:t> de la Raza</a:t>
                      </a:r>
                      <a:endParaRPr lang="es-E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smtClean="0">
                          <a:effectLst/>
                          <a:latin typeface="Calibri" panose="020F0502020204030204" pitchFamily="34" charset="0"/>
                          <a:cs typeface="Calibri" panose="020F0502020204030204" pitchFamily="34" charset="0"/>
                        </a:rPr>
                        <a:t>Contracted clinic-based </a:t>
                      </a:r>
                      <a:r>
                        <a:rPr lang="en-US" sz="1000" u="none" strike="noStrike" dirty="0">
                          <a:effectLst/>
                          <a:latin typeface="Calibri" panose="020F0502020204030204" pitchFamily="34" charset="0"/>
                          <a:cs typeface="Calibri" panose="020F0502020204030204" pitchFamily="34" charset="0"/>
                        </a:rPr>
                        <a:t>dental care </a:t>
                      </a:r>
                      <a:r>
                        <a:rPr lang="en-US" sz="1000" u="none" strike="noStrike" dirty="0" smtClean="0">
                          <a:effectLst/>
                          <a:latin typeface="Calibri" panose="020F0502020204030204" pitchFamily="34" charset="0"/>
                          <a:cs typeface="Calibri" panose="020F0502020204030204" pitchFamily="34" charset="0"/>
                        </a:rPr>
                        <a:t>to </a:t>
                      </a:r>
                      <a:r>
                        <a:rPr lang="en-US" sz="1000" u="none" strike="noStrike" dirty="0">
                          <a:effectLst/>
                          <a:latin typeface="Calibri" panose="020F0502020204030204" pitchFamily="34" charset="0"/>
                          <a:cs typeface="Calibri" panose="020F0502020204030204" pitchFamily="34" charset="0"/>
                        </a:rPr>
                        <a:t>provide patients with emergency, restorative and specialty dental services in coordination with health center patient care managers.</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127,363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$124,536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smtClean="0">
                          <a:effectLst/>
                          <a:latin typeface="Calibri" panose="020F0502020204030204" pitchFamily="34" charset="0"/>
                          <a:cs typeface="Calibri" panose="020F0502020204030204" pitchFamily="34" charset="0"/>
                        </a:rPr>
                        <a:t>100 Patients complete dental treatment plan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3"/>
                  </a:ext>
                </a:extLst>
              </a:tr>
              <a:tr h="545272">
                <a:tc>
                  <a:txBody>
                    <a:bodyPr/>
                    <a:lstStyle/>
                    <a:p>
                      <a:pPr algn="l" fontAlgn="t"/>
                      <a:r>
                        <a:rPr lang="en-US" sz="1200" b="1" u="none" strike="noStrike" dirty="0">
                          <a:effectLst/>
                          <a:latin typeface="Calibri" panose="020F0502020204030204" pitchFamily="34" charset="0"/>
                          <a:cs typeface="Calibri" panose="020F0502020204030204" pitchFamily="34" charset="0"/>
                        </a:rPr>
                        <a:t>On Site Dental Foundation </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Contracted portable/mobile dental care provided for health center patients  for one weekly mobile dental unit clinic, providing  patients with emergency, restorative and specialty dental services in coordination with health center patient care managers.</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a:effectLst/>
                          <a:latin typeface="Calibri" panose="020F0502020204030204" pitchFamily="34" charset="0"/>
                          <a:cs typeface="Calibri" panose="020F0502020204030204" pitchFamily="34" charset="0"/>
                        </a:rPr>
                        <a:t>               220,000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$250,000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a:effectLst/>
                          <a:latin typeface="Calibri" panose="020F0502020204030204" pitchFamily="34" charset="0"/>
                          <a:cs typeface="Calibri" panose="020F0502020204030204" pitchFamily="34" charset="0"/>
                        </a:rPr>
                        <a:t>50 weekly full-day sessions providing 1,400 visits/year to 200  health center patients</a:t>
                      </a:r>
                      <a:r>
                        <a:rPr lang="en-US" sz="800" u="none" strike="noStrike" dirty="0" smtClean="0">
                          <a:effectLst/>
                          <a:latin typeface="Calibri" panose="020F0502020204030204" pitchFamily="34" charset="0"/>
                          <a:cs typeface="Calibri" panose="020F0502020204030204" pitchFamily="34" charset="0"/>
                        </a:rPr>
                        <a: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4"/>
                  </a:ext>
                </a:extLst>
              </a:tr>
              <a:tr h="785138">
                <a:tc>
                  <a:txBody>
                    <a:bodyPr/>
                    <a:lstStyle/>
                    <a:p>
                      <a:pPr algn="l" fontAlgn="t"/>
                      <a:r>
                        <a:rPr lang="en-US" sz="1200" b="1" i="0" u="none" strike="noStrike" dirty="0" smtClean="0">
                          <a:solidFill>
                            <a:schemeClr val="dk1"/>
                          </a:solidFill>
                          <a:effectLst/>
                          <a:latin typeface="Calibri" panose="020F0502020204030204" pitchFamily="34" charset="0"/>
                          <a:cs typeface="Calibri" panose="020F0502020204030204" pitchFamily="34" charset="0"/>
                        </a:rPr>
                        <a:t>Lifelong</a:t>
                      </a:r>
                      <a:r>
                        <a:rPr lang="en-US" sz="1200" b="1" i="0" u="none" strike="noStrike" baseline="0" dirty="0" smtClean="0">
                          <a:solidFill>
                            <a:schemeClr val="dk1"/>
                          </a:solidFill>
                          <a:effectLst/>
                          <a:latin typeface="Calibri" panose="020F0502020204030204" pitchFamily="34" charset="0"/>
                          <a:cs typeface="Calibri" panose="020F0502020204030204" pitchFamily="34" charset="0"/>
                        </a:rPr>
                        <a:t> East Oakland Street Health Team</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smtClean="0">
                          <a:effectLst/>
                          <a:latin typeface="Calibri" panose="020F0502020204030204" pitchFamily="34" charset="0"/>
                          <a:cs typeface="Calibri" panose="020F0502020204030204" pitchFamily="34" charset="0"/>
                        </a:rPr>
                        <a:t>East </a:t>
                      </a:r>
                      <a:r>
                        <a:rPr lang="en-US" sz="1000" u="none" strike="noStrike" dirty="0" err="1" smtClean="0">
                          <a:effectLst/>
                          <a:latin typeface="Calibri" panose="020F0502020204030204" pitchFamily="34" charset="0"/>
                          <a:cs typeface="Calibri" panose="020F0502020204030204" pitchFamily="34" charset="0"/>
                        </a:rPr>
                        <a:t>OaklandStreet</a:t>
                      </a:r>
                      <a:r>
                        <a:rPr lang="en-US" sz="1000" u="none" strike="noStrike" dirty="0" smtClean="0">
                          <a:effectLst/>
                          <a:latin typeface="Calibri" panose="020F0502020204030204" pitchFamily="34" charset="0"/>
                          <a:cs typeface="Calibri" panose="020F0502020204030204" pitchFamily="34" charset="0"/>
                        </a:rPr>
                        <a:t> </a:t>
                      </a:r>
                      <a:r>
                        <a:rPr lang="en-US" sz="1000" u="none" strike="noStrike" dirty="0">
                          <a:effectLst/>
                          <a:latin typeface="Calibri" panose="020F0502020204030204" pitchFamily="34" charset="0"/>
                          <a:cs typeface="Calibri" panose="020F0502020204030204" pitchFamily="34" charset="0"/>
                        </a:rPr>
                        <a:t>Medicine - Contract to provide direct </a:t>
                      </a:r>
                      <a:r>
                        <a:rPr lang="en-US" sz="1000" u="none" strike="noStrike" dirty="0" smtClean="0">
                          <a:effectLst/>
                          <a:latin typeface="Calibri" panose="020F0502020204030204" pitchFamily="34" charset="0"/>
                          <a:cs typeface="Calibri" panose="020F0502020204030204" pitchFamily="34" charset="0"/>
                        </a:rPr>
                        <a:t>Street Health</a:t>
                      </a:r>
                      <a:r>
                        <a:rPr lang="en-US" sz="1000" u="none" strike="noStrike" baseline="0" dirty="0" smtClean="0">
                          <a:effectLst/>
                          <a:latin typeface="Calibri" panose="020F0502020204030204" pitchFamily="34" charset="0"/>
                          <a:cs typeface="Calibri" panose="020F0502020204030204" pitchFamily="34" charset="0"/>
                        </a:rPr>
                        <a:t> nursing and</a:t>
                      </a:r>
                      <a:r>
                        <a:rPr lang="en-US" sz="1000" u="none" strike="noStrike" dirty="0" smtClean="0">
                          <a:effectLst/>
                          <a:latin typeface="Calibri" panose="020F0502020204030204" pitchFamily="34" charset="0"/>
                          <a:cs typeface="Calibri" panose="020F0502020204030204" pitchFamily="34" charset="0"/>
                        </a:rPr>
                        <a:t> </a:t>
                      </a:r>
                      <a:r>
                        <a:rPr lang="en-US" sz="1000" u="none" strike="noStrike" dirty="0">
                          <a:effectLst/>
                          <a:latin typeface="Calibri" panose="020F0502020204030204" pitchFamily="34" charset="0"/>
                          <a:cs typeface="Calibri" panose="020F0502020204030204" pitchFamily="34" charset="0"/>
                        </a:rPr>
                        <a:t>medical services,  outreach, and enabling services to unsheltered persons living in encampments and on streets,  increasing  engagement </a:t>
                      </a:r>
                      <a:r>
                        <a:rPr lang="en-US" sz="1000" u="none" strike="noStrike" dirty="0" smtClean="0">
                          <a:effectLst/>
                          <a:latin typeface="Calibri" panose="020F0502020204030204" pitchFamily="34" charset="0"/>
                          <a:cs typeface="Calibri" panose="020F0502020204030204" pitchFamily="34" charset="0"/>
                        </a:rPr>
                        <a:t>and access </a:t>
                      </a:r>
                      <a:r>
                        <a:rPr lang="en-US" sz="1000" u="none" strike="noStrike" dirty="0">
                          <a:effectLst/>
                          <a:latin typeface="Calibri" panose="020F0502020204030204" pitchFamily="34" charset="0"/>
                          <a:cs typeface="Calibri" panose="020F0502020204030204" pitchFamily="34" charset="0"/>
                        </a:rPr>
                        <a:t>to harm reduction, primary care medical homes, patient stabilization and related services. </a:t>
                      </a:r>
                      <a:endParaRPr lang="en-US" sz="1000" u="none" strike="noStrike" dirty="0" smtClean="0">
                        <a:effectLst/>
                        <a:latin typeface="Calibri" panose="020F0502020204030204" pitchFamily="34" charset="0"/>
                        <a:cs typeface="Calibri" panose="020F0502020204030204" pitchFamily="34" charset="0"/>
                      </a:endParaRPr>
                    </a:p>
                    <a:p>
                      <a:pPr algn="l" fontAlgn="t"/>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$350,000</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smtClean="0">
                          <a:effectLst/>
                          <a:latin typeface="Calibri" panose="020F0502020204030204" pitchFamily="34" charset="0"/>
                          <a:cs typeface="Calibri" panose="020F0502020204030204" pitchFamily="34" charset="0"/>
                        </a:rPr>
                        <a:t>Target 210 patients engaged in services, outreach to at least 1000 patients annually. </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5"/>
                  </a:ext>
                </a:extLst>
              </a:tr>
              <a:tr h="785138">
                <a:tc>
                  <a:txBody>
                    <a:bodyPr/>
                    <a:lstStyle/>
                    <a:p>
                      <a:pPr algn="l" fontAlgn="t"/>
                      <a:r>
                        <a:rPr lang="en-US" sz="1200" b="1" u="none" strike="noStrike" dirty="0">
                          <a:effectLst/>
                          <a:latin typeface="Calibri" panose="020F0502020204030204" pitchFamily="34" charset="0"/>
                          <a:cs typeface="Calibri" panose="020F0502020204030204" pitchFamily="34" charset="0"/>
                        </a:rPr>
                        <a:t>Tri-City </a:t>
                      </a:r>
                      <a:r>
                        <a:rPr lang="en-US" sz="1200" b="1" u="none" strike="noStrike" dirty="0" smtClean="0">
                          <a:effectLst/>
                          <a:latin typeface="Calibri" panose="020F0502020204030204" pitchFamily="34" charset="0"/>
                          <a:cs typeface="Calibri" panose="020F0502020204030204" pitchFamily="34" charset="0"/>
                        </a:rPr>
                        <a:t>South/East</a:t>
                      </a:r>
                      <a:r>
                        <a:rPr lang="en-US" sz="1200" b="1" u="none" strike="noStrike" baseline="0" dirty="0" smtClean="0">
                          <a:effectLst/>
                          <a:latin typeface="Calibri" panose="020F0502020204030204" pitchFamily="34" charset="0"/>
                          <a:cs typeface="Calibri" panose="020F0502020204030204" pitchFamily="34" charset="0"/>
                        </a:rPr>
                        <a:t> County Street Health Team </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South County Street medicine :  Contract to provide direct street primary care/urgent care clinical medical services,  outreach, and enabling services to unsheltered persons living in encampments and on streets,  increasing  engagement </a:t>
                      </a:r>
                      <a:r>
                        <a:rPr lang="en-US" sz="1000" u="none" strike="noStrike" dirty="0" smtClean="0">
                          <a:effectLst/>
                          <a:latin typeface="Calibri" panose="020F0502020204030204" pitchFamily="34" charset="0"/>
                          <a:cs typeface="Calibri" panose="020F0502020204030204" pitchFamily="34" charset="0"/>
                        </a:rPr>
                        <a:t>and access </a:t>
                      </a:r>
                      <a:r>
                        <a:rPr lang="en-US" sz="1000" u="none" strike="noStrike" dirty="0">
                          <a:effectLst/>
                          <a:latin typeface="Calibri" panose="020F0502020204030204" pitchFamily="34" charset="0"/>
                          <a:cs typeface="Calibri" panose="020F0502020204030204" pitchFamily="34" charset="0"/>
                        </a:rPr>
                        <a:t>to harm reduction, primary care medical homes, patient stabilization and related services. </a:t>
                      </a:r>
                      <a:endParaRPr lang="en-US" sz="1000" u="none" strike="noStrike" dirty="0" smtClean="0">
                        <a:effectLst/>
                        <a:latin typeface="Calibri" panose="020F0502020204030204" pitchFamily="34" charset="0"/>
                        <a:cs typeface="Calibri" panose="020F0502020204030204" pitchFamily="34" charset="0"/>
                      </a:endParaRPr>
                    </a:p>
                    <a:p>
                      <a:pPr algn="l" fontAlgn="t"/>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200,000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$350,000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smtClean="0">
                          <a:effectLst/>
                          <a:latin typeface="Calibri" panose="020F0502020204030204" pitchFamily="34" charset="0"/>
                          <a:cs typeface="Calibri" panose="020F0502020204030204" pitchFamily="34" charset="0"/>
                        </a:rPr>
                        <a:t>Target 210 patients engaged in services, outreach to at least 1000 patients annually. </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6"/>
                  </a:ext>
                </a:extLst>
              </a:tr>
              <a:tr h="629385">
                <a:tc>
                  <a:txBody>
                    <a:bodyPr/>
                    <a:lstStyle/>
                    <a:p>
                      <a:pPr algn="l" fontAlgn="t"/>
                      <a:r>
                        <a:rPr lang="en-US" sz="1200" b="1" u="none" strike="noStrike" dirty="0" smtClean="0">
                          <a:effectLst/>
                          <a:latin typeface="Calibri" panose="020F0502020204030204" pitchFamily="34" charset="0"/>
                          <a:cs typeface="Calibri" panose="020F0502020204030204" pitchFamily="34" charset="0"/>
                        </a:rPr>
                        <a:t>Lifelong Downtown Street</a:t>
                      </a:r>
                      <a:r>
                        <a:rPr lang="en-US" sz="1200" b="1" u="none" strike="noStrike" baseline="0" dirty="0" smtClean="0">
                          <a:effectLst/>
                          <a:latin typeface="Calibri" panose="020F0502020204030204" pitchFamily="34" charset="0"/>
                          <a:cs typeface="Calibri" panose="020F0502020204030204" pitchFamily="34" charset="0"/>
                        </a:rPr>
                        <a:t> Health Team</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smtClean="0">
                          <a:effectLst/>
                          <a:latin typeface="Calibri" panose="020F0502020204030204" pitchFamily="34" charset="0"/>
                          <a:cs typeface="Calibri" panose="020F0502020204030204" pitchFamily="34" charset="0"/>
                        </a:rPr>
                        <a:t>Downtown Oakland Street Medicine - Contract to provide direct street primary care/urgent care clinical medical services,  outreach, and enabling services to unsheltered persons living in encampments and on streets,  increasing  engagement and access to harm reduction, primary care medical homes, patient stabilization and related services.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$350,000</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a:effectLst/>
                          <a:latin typeface="Calibri" panose="020F0502020204030204" pitchFamily="34" charset="0"/>
                          <a:cs typeface="Calibri" panose="020F0502020204030204" pitchFamily="34" charset="0"/>
                        </a:rPr>
                        <a:t>Target 210 patients engaged in </a:t>
                      </a:r>
                      <a:r>
                        <a:rPr lang="en-US" sz="800" u="none" strike="noStrike" dirty="0" smtClean="0">
                          <a:effectLst/>
                          <a:latin typeface="Calibri" panose="020F0502020204030204" pitchFamily="34" charset="0"/>
                          <a:cs typeface="Calibri" panose="020F0502020204030204" pitchFamily="34" charset="0"/>
                        </a:rPr>
                        <a:t>services</a:t>
                      </a:r>
                      <a:r>
                        <a:rPr lang="en-US" sz="800" u="none" strike="noStrike" dirty="0">
                          <a:effectLst/>
                          <a:latin typeface="Calibri" panose="020F0502020204030204" pitchFamily="34" charset="0"/>
                          <a:cs typeface="Calibri" panose="020F0502020204030204" pitchFamily="34" charset="0"/>
                        </a:rPr>
                        <a:t>, outreach to at least 1000 patients annually. </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7"/>
                  </a:ext>
                </a:extLst>
              </a:tr>
              <a:tr h="473631">
                <a:tc>
                  <a:txBody>
                    <a:bodyPr/>
                    <a:lstStyle/>
                    <a:p>
                      <a:pPr algn="l" fontAlgn="t"/>
                      <a:r>
                        <a:rPr lang="en-US" sz="1200" b="1" u="none" strike="noStrike" dirty="0">
                          <a:effectLst/>
                          <a:latin typeface="Calibri" panose="020F0502020204030204" pitchFamily="34" charset="0"/>
                          <a:cs typeface="Calibri" panose="020F0502020204030204" pitchFamily="34" charset="0"/>
                        </a:rPr>
                        <a:t>Fruitvale Optical </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Contract with centrally-located North County optometry clinic to provide optometry exams and optical services to health center patients in coordination with health center care managers.</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a:effectLst/>
                          <a:latin typeface="Calibri" panose="020F0502020204030204" pitchFamily="34" charset="0"/>
                          <a:cs typeface="Calibri" panose="020F0502020204030204" pitchFamily="34" charset="0"/>
                        </a:rPr>
                        <a:t>                 50,000 </a:t>
                      </a:r>
                      <a:endParaRPr lang="en-US" sz="1000" b="0" i="0" u="none" strike="noStrike">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$100,000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a:effectLst/>
                          <a:latin typeface="Calibri" panose="020F0502020204030204" pitchFamily="34" charset="0"/>
                          <a:cs typeface="Calibri" panose="020F0502020204030204" pitchFamily="34" charset="0"/>
                        </a:rPr>
                        <a:t>Projected goal is 200 patients per year.</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8"/>
                  </a:ext>
                </a:extLst>
              </a:tr>
              <a:tr h="629385">
                <a:tc>
                  <a:txBody>
                    <a:bodyPr/>
                    <a:lstStyle/>
                    <a:p>
                      <a:pPr algn="l" fontAlgn="t"/>
                      <a:r>
                        <a:rPr lang="en-US" sz="1200" b="1" u="none" strike="noStrike" dirty="0" smtClean="0">
                          <a:effectLst/>
                          <a:latin typeface="Calibri" panose="020F0502020204030204" pitchFamily="34" charset="0"/>
                          <a:cs typeface="Calibri" panose="020F0502020204030204" pitchFamily="34" charset="0"/>
                        </a:rPr>
                        <a:t>Tiburcio Vasquez</a:t>
                      </a:r>
                      <a:r>
                        <a:rPr lang="en-US" sz="1200" b="1" u="none" strike="noStrike" baseline="0" dirty="0" smtClean="0">
                          <a:effectLst/>
                          <a:latin typeface="Calibri" panose="020F0502020204030204" pitchFamily="34" charset="0"/>
                          <a:cs typeface="Calibri" panose="020F0502020204030204" pitchFamily="34" charset="0"/>
                        </a:rPr>
                        <a:t> Central County Street Health</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South County Street medicine :  Contract to provide direct street primary care/urgent care clinical medical services,  outreach, and enabling services to unsheltered persons living in encampments and on streets,  increasing  engagement </a:t>
                      </a:r>
                      <a:r>
                        <a:rPr lang="en-US" sz="1000" u="none" strike="noStrike" dirty="0" smtClean="0">
                          <a:effectLst/>
                          <a:latin typeface="Calibri" panose="020F0502020204030204" pitchFamily="34" charset="0"/>
                          <a:cs typeface="Calibri" panose="020F0502020204030204" pitchFamily="34" charset="0"/>
                        </a:rPr>
                        <a:t>and access </a:t>
                      </a:r>
                      <a:r>
                        <a:rPr lang="en-US" sz="1000" u="none" strike="noStrike" dirty="0">
                          <a:effectLst/>
                          <a:latin typeface="Calibri" panose="020F0502020204030204" pitchFamily="34" charset="0"/>
                          <a:cs typeface="Calibri" panose="020F0502020204030204" pitchFamily="34" charset="0"/>
                        </a:rPr>
                        <a:t>to harm reduction, primary care medical homes, patient stabilization and related services. </a:t>
                      </a:r>
                      <a:endParaRPr lang="en-US" sz="1000" u="none" strike="noStrike" dirty="0" smtClean="0">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200,000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$350,000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smtClean="0">
                          <a:effectLst/>
                          <a:latin typeface="Calibri" panose="020F0502020204030204" pitchFamily="34" charset="0"/>
                          <a:cs typeface="Calibri" panose="020F0502020204030204" pitchFamily="34" charset="0"/>
                        </a:rPr>
                        <a:t>Target 210 patients engaged in services, outreach to at least 1000 patients annually. </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09"/>
                  </a:ext>
                </a:extLst>
              </a:tr>
              <a:tr h="940892">
                <a:tc>
                  <a:txBody>
                    <a:bodyPr/>
                    <a:lstStyle/>
                    <a:p>
                      <a:pPr algn="l" fontAlgn="t"/>
                      <a:r>
                        <a:rPr lang="en-US" sz="1200" b="1" u="none" strike="noStrike" dirty="0" err="1">
                          <a:effectLst/>
                          <a:latin typeface="Calibri" panose="020F0502020204030204" pitchFamily="34" charset="0"/>
                          <a:cs typeface="Calibri" panose="020F0502020204030204" pitchFamily="34" charset="0"/>
                        </a:rPr>
                        <a:t>LifeLong</a:t>
                      </a:r>
                      <a:r>
                        <a:rPr lang="en-US" sz="1200" b="1" u="none" strike="noStrike" dirty="0">
                          <a:effectLst/>
                          <a:latin typeface="Calibri" panose="020F0502020204030204" pitchFamily="34" charset="0"/>
                          <a:cs typeface="Calibri" panose="020F0502020204030204" pitchFamily="34" charset="0"/>
                        </a:rPr>
                        <a:t> Medical Care </a:t>
                      </a:r>
                      <a:r>
                        <a:rPr lang="en-US" sz="1200" b="1" u="none" strike="noStrike" dirty="0" smtClean="0">
                          <a:effectLst/>
                          <a:latin typeface="Calibri" panose="020F0502020204030204" pitchFamily="34" charset="0"/>
                          <a:cs typeface="Calibri" panose="020F0502020204030204" pitchFamily="34" charset="0"/>
                        </a:rPr>
                        <a:t>TRUST Clinic</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Primary Care Services- ACHCH contracts with Lifelong Medical Care to provide high-value integrated primary care, behavioral health, substance use and enabling services to  address physical, mental, and social well-being of indigent, </a:t>
                      </a:r>
                      <a:r>
                        <a:rPr lang="en-US" sz="1000" u="none" strike="noStrike" dirty="0" err="1">
                          <a:effectLst/>
                          <a:latin typeface="Calibri" panose="020F0502020204030204" pitchFamily="34" charset="0"/>
                          <a:cs typeface="Calibri" panose="020F0502020204030204" pitchFamily="34" charset="0"/>
                        </a:rPr>
                        <a:t>diabled</a:t>
                      </a:r>
                      <a:r>
                        <a:rPr lang="en-US" sz="1000" u="none" strike="noStrike" dirty="0">
                          <a:effectLst/>
                          <a:latin typeface="Calibri" panose="020F0502020204030204" pitchFamily="34" charset="0"/>
                          <a:cs typeface="Calibri" panose="020F0502020204030204" pitchFamily="34" charset="0"/>
                        </a:rPr>
                        <a:t> persons experiencing homelessness. Partner organizations collaborate closely to promote overall health and well-being, and to develop or re-establish strong social support networks outside of the public services system.</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1,297,010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1000" u="none" strike="noStrike" dirty="0">
                          <a:effectLst/>
                          <a:latin typeface="Calibri" panose="020F0502020204030204" pitchFamily="34" charset="0"/>
                          <a:cs typeface="Calibri" panose="020F0502020204030204" pitchFamily="34" charset="0"/>
                        </a:rPr>
                        <a:t>              </a:t>
                      </a:r>
                      <a:r>
                        <a:rPr lang="en-US" sz="1000" u="none" strike="noStrike" dirty="0" smtClean="0">
                          <a:effectLst/>
                          <a:latin typeface="Calibri" panose="020F0502020204030204" pitchFamily="34" charset="0"/>
                          <a:cs typeface="Calibri" panose="020F0502020204030204" pitchFamily="34" charset="0"/>
                        </a:rPr>
                        <a:t>$1,576211 </a:t>
                      </a:r>
                      <a:endParaRPr lang="en-US" sz="10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tc>
                  <a:txBody>
                    <a:bodyPr/>
                    <a:lstStyle/>
                    <a:p>
                      <a:pPr algn="l" fontAlgn="t"/>
                      <a:r>
                        <a:rPr lang="en-US" sz="800" u="none" strike="noStrike" dirty="0">
                          <a:effectLst/>
                          <a:latin typeface="Calibri" panose="020F0502020204030204" pitchFamily="34" charset="0"/>
                          <a:cs typeface="Calibri" panose="020F0502020204030204" pitchFamily="34" charset="0"/>
                        </a:rPr>
                        <a:t> Projected 1500 unique patients served / year.</a:t>
                      </a:r>
                      <a:br>
                        <a:rPr lang="en-US" sz="800" u="none" strike="noStrike" dirty="0">
                          <a:effectLst/>
                          <a:latin typeface="Calibri" panose="020F0502020204030204" pitchFamily="34" charset="0"/>
                          <a:cs typeface="Calibri" panose="020F0502020204030204" pitchFamily="34" charset="0"/>
                        </a:rPr>
                      </a:br>
                      <a:r>
                        <a:rPr lang="en-US" sz="800" u="sng" strike="noStrike" dirty="0">
                          <a:effectLst/>
                          <a:latin typeface="Calibri" panose="020F0502020204030204" pitchFamily="34" charset="0"/>
                          <a:cs typeface="Calibri" panose="020F0502020204030204" pitchFamily="34" charset="0"/>
                        </a:rPr>
                        <a:t>Note:</a:t>
                      </a:r>
                      <a:r>
                        <a:rPr lang="en-US" sz="800" u="none" strike="noStrike" dirty="0">
                          <a:effectLst/>
                          <a:latin typeface="Calibri" panose="020F0502020204030204" pitchFamily="34" charset="0"/>
                          <a:cs typeface="Calibri" panose="020F0502020204030204" pitchFamily="34" charset="0"/>
                        </a:rPr>
                        <a:t>  contract increase to payback for rent &amp; clinical staff cost at TRUST in order to maximize PPS rate.</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6234" marR="6234" marT="6234"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5380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457200" y="5791200"/>
            <a:ext cx="8229600" cy="444691"/>
          </a:xfrm>
        </p:spPr>
        <p:txBody>
          <a:bodyPr>
            <a:noAutofit/>
          </a:bodyPr>
          <a:lstStyle/>
          <a:p>
            <a:r>
              <a:rPr lang="en-US" sz="1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2020:</a:t>
            </a:r>
            <a:r>
              <a:rPr lang="en-US" sz="2800" dirty="0" smtClean="0">
                <a:solidFill>
                  <a:schemeClr val="accent2">
                    <a:lumMod val="75000"/>
                  </a:schemeClr>
                </a:solidFill>
                <a:latin typeface="Calibri" panose="020F0502020204030204" pitchFamily="34" charset="0"/>
                <a:cs typeface="Calibri" panose="020F0502020204030204" pitchFamily="34" charset="0"/>
              </a:rPr>
              <a:t> $22.8M         </a:t>
            </a:r>
            <a:r>
              <a:rPr lang="en-US" sz="1800" dirty="0">
                <a:latin typeface="Calibri" panose="020F0502020204030204" pitchFamily="34" charset="0"/>
                <a:cs typeface="Calibri" panose="020F0502020204030204" pitchFamily="34" charset="0"/>
              </a:rPr>
              <a:t>$3.9M                </a:t>
            </a:r>
            <a:r>
              <a:rPr lang="en-US" sz="1800" dirty="0" smtClean="0">
                <a:latin typeface="Calibri" panose="020F0502020204030204" pitchFamily="34" charset="0"/>
                <a:cs typeface="Calibri" panose="020F0502020204030204" pitchFamily="34" charset="0"/>
              </a:rPr>
              <a:t>     $5.4M                   </a:t>
            </a:r>
            <a:r>
              <a:rPr lang="en-US" sz="1800" dirty="0" smtClean="0">
                <a:solidFill>
                  <a:schemeClr val="accent2">
                    <a:lumMod val="75000"/>
                  </a:schemeClr>
                </a:solidFill>
                <a:latin typeface="Calibri" panose="020F0502020204030204" pitchFamily="34" charset="0"/>
                <a:cs typeface="Calibri" panose="020F0502020204030204" pitchFamily="34" charset="0"/>
              </a:rPr>
              <a:t>$13.5M</a:t>
            </a:r>
            <a:endParaRPr lang="en-US" sz="1800" dirty="0">
              <a:latin typeface="Calibri" panose="020F0502020204030204" pitchFamily="34" charset="0"/>
              <a:cs typeface="Calibri" panose="020F0502020204030204" pitchFamily="34" charset="0"/>
            </a:endParaRPr>
          </a:p>
        </p:txBody>
      </p:sp>
      <p:sp>
        <p:nvSpPr>
          <p:cNvPr id="4" name="Title 3"/>
          <p:cNvSpPr>
            <a:spLocks noGrp="1"/>
          </p:cNvSpPr>
          <p:nvPr>
            <p:ph type="title"/>
          </p:nvPr>
        </p:nvSpPr>
        <p:spPr>
          <a:xfrm>
            <a:off x="457200" y="609598"/>
            <a:ext cx="8229600" cy="808039"/>
          </a:xfrm>
        </p:spPr>
        <p:txBody>
          <a:bodyPr/>
          <a:lstStyle/>
          <a:p>
            <a:pPr algn="r"/>
            <a:r>
              <a:rPr lang="en-US" dirty="0">
                <a:latin typeface="Calibri" panose="020F0502020204030204" pitchFamily="34" charset="0"/>
                <a:cs typeface="Calibri" panose="020F0502020204030204" pitchFamily="34" charset="0"/>
              </a:rPr>
              <a:t>ACHCH </a:t>
            </a:r>
            <a:r>
              <a:rPr lang="en-US" u="sng" dirty="0">
                <a:latin typeface="Calibri" panose="020F0502020204030204" pitchFamily="34" charset="0"/>
                <a:cs typeface="Calibri" panose="020F0502020204030204" pitchFamily="34" charset="0"/>
              </a:rPr>
              <a:t>Health Center </a:t>
            </a:r>
            <a:r>
              <a:rPr lang="en-US" dirty="0">
                <a:latin typeface="Calibri" panose="020F0502020204030204" pitchFamily="34" charset="0"/>
                <a:cs typeface="Calibri" panose="020F0502020204030204" pitchFamily="34" charset="0"/>
              </a:rPr>
              <a:t>Budget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04282"/>
            <a:ext cx="7997911" cy="436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88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609598"/>
            <a:ext cx="8229600" cy="990602"/>
          </a:xfrm>
        </p:spPr>
        <p:txBody>
          <a:bodyPr>
            <a:normAutofit fontScale="90000"/>
          </a:bodyPr>
          <a:lstStyle/>
          <a:p>
            <a:r>
              <a:rPr lang="en-US" dirty="0">
                <a:latin typeface="Calibri" panose="020F0502020204030204" pitchFamily="34" charset="0"/>
                <a:cs typeface="Calibri" panose="020F0502020204030204" pitchFamily="34" charset="0"/>
              </a:rPr>
              <a:t>HCH Program vs. Health Center Budget:</a:t>
            </a:r>
          </a:p>
        </p:txBody>
      </p:sp>
      <p:graphicFrame>
        <p:nvGraphicFramePr>
          <p:cNvPr id="2" name="Table 1"/>
          <p:cNvGraphicFramePr>
            <a:graphicFrameLocks noGrp="1"/>
          </p:cNvGraphicFramePr>
          <p:nvPr>
            <p:extLst>
              <p:ext uri="{D42A27DB-BD31-4B8C-83A1-F6EECF244321}">
                <p14:modId xmlns:p14="http://schemas.microsoft.com/office/powerpoint/2010/main" val="1599107688"/>
              </p:ext>
            </p:extLst>
          </p:nvPr>
        </p:nvGraphicFramePr>
        <p:xfrm>
          <a:off x="381000" y="1981201"/>
          <a:ext cx="7848601" cy="2629050"/>
        </p:xfrm>
        <a:graphic>
          <a:graphicData uri="http://schemas.openxmlformats.org/drawingml/2006/table">
            <a:tbl>
              <a:tblPr>
                <a:tableStyleId>{5C22544A-7EE6-4342-B048-85BDC9FD1C3A}</a:tableStyleId>
              </a:tblPr>
              <a:tblGrid>
                <a:gridCol w="2377801">
                  <a:extLst>
                    <a:ext uri="{9D8B030D-6E8A-4147-A177-3AD203B41FA5}">
                      <a16:colId xmlns:a16="http://schemas.microsoft.com/office/drawing/2014/main" val="20000"/>
                    </a:ext>
                  </a:extLst>
                </a:gridCol>
                <a:gridCol w="120748">
                  <a:extLst>
                    <a:ext uri="{9D8B030D-6E8A-4147-A177-3AD203B41FA5}">
                      <a16:colId xmlns:a16="http://schemas.microsoft.com/office/drawing/2014/main" val="20001"/>
                    </a:ext>
                  </a:extLst>
                </a:gridCol>
                <a:gridCol w="2074512">
                  <a:extLst>
                    <a:ext uri="{9D8B030D-6E8A-4147-A177-3AD203B41FA5}">
                      <a16:colId xmlns:a16="http://schemas.microsoft.com/office/drawing/2014/main" val="20002"/>
                    </a:ext>
                  </a:extLst>
                </a:gridCol>
                <a:gridCol w="108235">
                  <a:extLst>
                    <a:ext uri="{9D8B030D-6E8A-4147-A177-3AD203B41FA5}">
                      <a16:colId xmlns:a16="http://schemas.microsoft.com/office/drawing/2014/main" val="20003"/>
                    </a:ext>
                  </a:extLst>
                </a:gridCol>
                <a:gridCol w="3018693">
                  <a:extLst>
                    <a:ext uri="{9D8B030D-6E8A-4147-A177-3AD203B41FA5}">
                      <a16:colId xmlns:a16="http://schemas.microsoft.com/office/drawing/2014/main" val="20004"/>
                    </a:ext>
                  </a:extLst>
                </a:gridCol>
                <a:gridCol w="148612">
                  <a:extLst>
                    <a:ext uri="{9D8B030D-6E8A-4147-A177-3AD203B41FA5}">
                      <a16:colId xmlns:a16="http://schemas.microsoft.com/office/drawing/2014/main" val="20005"/>
                    </a:ext>
                  </a:extLst>
                </a:gridCol>
              </a:tblGrid>
              <a:tr h="481890">
                <a:tc>
                  <a:txBody>
                    <a:bodyPr/>
                    <a:lstStyle/>
                    <a:p>
                      <a:pPr algn="l" rtl="0" fontAlgn="ctr"/>
                      <a:r>
                        <a:rPr lang="en-US" sz="1800" b="1" u="none" strike="noStrike" dirty="0">
                          <a:effectLst/>
                          <a:latin typeface="Calibri" panose="020F0502020204030204" pitchFamily="34" charset="0"/>
                          <a:cs typeface="Calibri" panose="020F0502020204030204" pitchFamily="34" charset="0"/>
                        </a:rPr>
                        <a:t>Key Category</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ctr" rtl="0" fontAlgn="ctr"/>
                      <a:r>
                        <a:rPr lang="en-US" sz="1800" b="1" u="none" strike="noStrike" dirty="0">
                          <a:effectLst/>
                          <a:latin typeface="Calibri" panose="020F0502020204030204" pitchFamily="34" charset="0"/>
                          <a:cs typeface="Calibri" panose="020F0502020204030204" pitchFamily="34" charset="0"/>
                        </a:rPr>
                        <a:t> </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b="1" u="none" strike="noStrike" dirty="0">
                          <a:effectLst/>
                          <a:latin typeface="Calibri" panose="020F0502020204030204" pitchFamily="34" charset="0"/>
                          <a:cs typeface="Calibri" panose="020F0502020204030204" pitchFamily="34" charset="0"/>
                        </a:rPr>
                        <a:t>Program Budget 2020</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800" b="1" u="none" strike="noStrike" dirty="0">
                          <a:effectLst/>
                          <a:latin typeface="Calibri" panose="020F0502020204030204" pitchFamily="34" charset="0"/>
                          <a:cs typeface="Calibri" panose="020F0502020204030204" pitchFamily="34" charset="0"/>
                        </a:rPr>
                        <a:t> </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b="1" u="none" strike="noStrike" dirty="0">
                          <a:effectLst/>
                          <a:latin typeface="Calibri" panose="020F0502020204030204" pitchFamily="34" charset="0"/>
                          <a:cs typeface="Calibri" panose="020F0502020204030204" pitchFamily="34" charset="0"/>
                        </a:rPr>
                        <a:t>Health Center Budget </a:t>
                      </a:r>
                      <a:r>
                        <a:rPr lang="en-US" sz="1800" b="1" u="none" strike="noStrike" dirty="0" smtClean="0">
                          <a:effectLst/>
                          <a:latin typeface="Calibri" panose="020F0502020204030204" pitchFamily="34" charset="0"/>
                          <a:cs typeface="Calibri" panose="020F0502020204030204" pitchFamily="34" charset="0"/>
                        </a:rPr>
                        <a:t>2020</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l" fontAlgn="b"/>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0"/>
                  </a:ext>
                </a:extLst>
              </a:tr>
              <a:tr h="481890">
                <a:tc>
                  <a:txBody>
                    <a:bodyPr/>
                    <a:lstStyle/>
                    <a:p>
                      <a:pPr algn="l" rtl="0" fontAlgn="ctr"/>
                      <a:r>
                        <a:rPr lang="en-US" sz="1800" u="none" strike="noStrike" dirty="0">
                          <a:effectLst/>
                          <a:latin typeface="Calibri" panose="020F0502020204030204" pitchFamily="34" charset="0"/>
                          <a:cs typeface="Calibri" panose="020F0502020204030204" pitchFamily="34" charset="0"/>
                        </a:rPr>
                        <a:t>Scope of Budget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l" rtl="0"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i="1" u="none" strike="noStrike" dirty="0">
                          <a:effectLst/>
                          <a:latin typeface="Calibri" panose="020F0502020204030204" pitchFamily="34" charset="0"/>
                          <a:cs typeface="Calibri" panose="020F0502020204030204" pitchFamily="34" charset="0"/>
                        </a:rPr>
                        <a:t>County </a:t>
                      </a:r>
                      <a:r>
                        <a:rPr lang="en-US" sz="1800" i="1" u="none" strike="noStrike" dirty="0" smtClean="0">
                          <a:effectLst/>
                          <a:latin typeface="Calibri" panose="020F0502020204030204" pitchFamily="34" charset="0"/>
                          <a:cs typeface="Calibri" panose="020F0502020204030204" pitchFamily="34" charset="0"/>
                        </a:rPr>
                        <a:t>Program/Staff &amp; grant</a:t>
                      </a:r>
                      <a:r>
                        <a:rPr lang="en-US" sz="1800" i="1" u="none" strike="noStrike" baseline="0" dirty="0" smtClean="0">
                          <a:effectLst/>
                          <a:latin typeface="Calibri" panose="020F0502020204030204" pitchFamily="34" charset="0"/>
                          <a:cs typeface="Calibri" panose="020F0502020204030204" pitchFamily="34" charset="0"/>
                        </a:rPr>
                        <a:t> contracts</a:t>
                      </a:r>
                      <a:endParaRPr lang="en-US" sz="1800" b="0" i="1"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800" i="1" u="none" strike="noStrike" dirty="0">
                          <a:effectLst/>
                          <a:latin typeface="Calibri" panose="020F0502020204030204" pitchFamily="34" charset="0"/>
                          <a:cs typeface="Calibri" panose="020F0502020204030204" pitchFamily="34" charset="0"/>
                        </a:rPr>
                        <a:t> </a:t>
                      </a:r>
                      <a:endParaRPr lang="en-US" sz="1800" b="0" i="1"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i="1" u="none" strike="noStrike" dirty="0">
                          <a:effectLst/>
                          <a:latin typeface="Calibri" panose="020F0502020204030204" pitchFamily="34" charset="0"/>
                          <a:cs typeface="Calibri" panose="020F0502020204030204" pitchFamily="34" charset="0"/>
                        </a:rPr>
                        <a:t>County Program + AHS + Contractors</a:t>
                      </a:r>
                      <a:endParaRPr lang="en-US" sz="1800" b="0" i="1"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1"/>
                  </a:ext>
                </a:extLst>
              </a:tr>
              <a:tr h="245669">
                <a:tc>
                  <a:txBody>
                    <a:bodyPr/>
                    <a:lstStyle/>
                    <a:p>
                      <a:pPr algn="l" rtl="0" fontAlgn="ctr"/>
                      <a:r>
                        <a:rPr lang="en-US" sz="1800" u="none" strike="noStrike">
                          <a:effectLst/>
                          <a:latin typeface="Calibri" panose="020F0502020204030204" pitchFamily="34" charset="0"/>
                          <a:cs typeface="Calibri" panose="020F0502020204030204" pitchFamily="34" charset="0"/>
                        </a:rPr>
                        <a:t>FTE</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l" rtl="0"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u="none" strike="noStrike" dirty="0" smtClean="0">
                          <a:effectLst/>
                          <a:latin typeface="Calibri" panose="020F0502020204030204" pitchFamily="34" charset="0"/>
                          <a:cs typeface="Calibri" panose="020F0502020204030204" pitchFamily="34" charset="0"/>
                        </a:rPr>
                        <a:t>26</a:t>
                      </a:r>
                      <a:r>
                        <a:rPr lang="en-US" sz="1800" u="none" strike="noStrike" baseline="0" dirty="0" smtClean="0">
                          <a:effectLst/>
                          <a:latin typeface="Calibri" panose="020F0502020204030204" pitchFamily="34" charset="0"/>
                          <a:cs typeface="Calibri" panose="020F0502020204030204" pitchFamily="34" charset="0"/>
                        </a:rPr>
                        <a:t> </a:t>
                      </a:r>
                      <a:r>
                        <a:rPr lang="en-US" sz="1800" u="none" strike="noStrike" baseline="0" dirty="0">
                          <a:effectLst/>
                          <a:latin typeface="Calibri" panose="020F0502020204030204" pitchFamily="34" charset="0"/>
                          <a:cs typeface="Calibri" panose="020F0502020204030204" pitchFamily="34" charset="0"/>
                        </a:rPr>
                        <a:t>FTE</a:t>
                      </a:r>
                      <a:r>
                        <a:rPr lang="en-US" sz="1800" u="none" strike="noStrike" dirty="0">
                          <a:effectLst/>
                          <a:latin typeface="Calibri" panose="020F0502020204030204" pitchFamily="34" charset="0"/>
                          <a:cs typeface="Calibri" panose="020F0502020204030204" pitchFamily="34" charset="0"/>
                        </a:rPr>
                        <a:t> </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u="none" strike="noStrike" dirty="0" smtClean="0">
                          <a:effectLst/>
                          <a:latin typeface="Calibri" panose="020F0502020204030204" pitchFamily="34" charset="0"/>
                          <a:cs typeface="Calibri" panose="020F0502020204030204" pitchFamily="34" charset="0"/>
                        </a:rPr>
                        <a:t>144 </a:t>
                      </a:r>
                      <a:r>
                        <a:rPr lang="en-US" sz="1800" u="none" strike="noStrike" dirty="0">
                          <a:effectLst/>
                          <a:latin typeface="Calibri" panose="020F0502020204030204" pitchFamily="34" charset="0"/>
                          <a:cs typeface="Calibri" panose="020F0502020204030204" pitchFamily="34" charset="0"/>
                        </a:rPr>
                        <a:t>FTE   (</a:t>
                      </a:r>
                      <a:r>
                        <a:rPr lang="en-US" sz="1800" u="none" strike="noStrike" dirty="0" err="1">
                          <a:effectLst/>
                          <a:latin typeface="Calibri" panose="020F0502020204030204" pitchFamily="34" charset="0"/>
                          <a:cs typeface="Calibri" panose="020F0502020204030204" pitchFamily="34" charset="0"/>
                        </a:rPr>
                        <a:t>est</a:t>
                      </a:r>
                      <a:r>
                        <a:rPr lang="en-US" sz="1800" u="none" strike="noStrike" dirty="0">
                          <a:effectLst/>
                          <a:latin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2"/>
                  </a:ext>
                </a:extLst>
              </a:tr>
              <a:tr h="435050">
                <a:tc>
                  <a:txBody>
                    <a:bodyPr/>
                    <a:lstStyle/>
                    <a:p>
                      <a:pPr algn="l" rtl="0" fontAlgn="ctr"/>
                      <a:r>
                        <a:rPr lang="en-US" sz="1800" b="1" u="none" strike="noStrike" dirty="0">
                          <a:solidFill>
                            <a:schemeClr val="accent2"/>
                          </a:solidFill>
                          <a:effectLst/>
                          <a:latin typeface="Calibri" panose="020F0502020204030204" pitchFamily="34" charset="0"/>
                          <a:cs typeface="Calibri" panose="020F0502020204030204" pitchFamily="34" charset="0"/>
                        </a:rPr>
                        <a:t>Total Budget ($)</a:t>
                      </a:r>
                      <a:endParaRPr lang="en-US" sz="1800" b="1" i="0" u="none" strike="noStrike" dirty="0">
                        <a:solidFill>
                          <a:schemeClr val="accent2"/>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l" rtl="0" fontAlgn="ctr"/>
                      <a:r>
                        <a:rPr lang="en-US" sz="1800" b="1" u="none" strike="noStrike" dirty="0">
                          <a:solidFill>
                            <a:schemeClr val="accent2"/>
                          </a:solidFill>
                          <a:effectLst/>
                          <a:latin typeface="Calibri" panose="020F0502020204030204" pitchFamily="34" charset="0"/>
                          <a:cs typeface="Calibri" panose="020F0502020204030204" pitchFamily="34" charset="0"/>
                        </a:rPr>
                        <a:t> </a:t>
                      </a:r>
                      <a:endParaRPr lang="en-US" sz="1800" b="1" i="0" u="none" strike="noStrike" dirty="0">
                        <a:solidFill>
                          <a:schemeClr val="accent2"/>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b="1" u="none" strike="noStrike" dirty="0">
                          <a:solidFill>
                            <a:schemeClr val="accent2"/>
                          </a:solidFill>
                          <a:effectLst/>
                          <a:latin typeface="Calibri" panose="020F0502020204030204" pitchFamily="34" charset="0"/>
                          <a:cs typeface="Calibri" panose="020F0502020204030204" pitchFamily="34" charset="0"/>
                        </a:rPr>
                        <a:t>$</a:t>
                      </a:r>
                      <a:r>
                        <a:rPr lang="en-US" sz="1800" b="1" u="none" strike="noStrike" dirty="0" smtClean="0">
                          <a:solidFill>
                            <a:schemeClr val="accent2"/>
                          </a:solidFill>
                          <a:effectLst/>
                          <a:latin typeface="Calibri" panose="020F0502020204030204" pitchFamily="34" charset="0"/>
                          <a:cs typeface="Calibri" panose="020F0502020204030204" pitchFamily="34" charset="0"/>
                        </a:rPr>
                        <a:t>9,371,723 </a:t>
                      </a:r>
                      <a:endParaRPr lang="en-US" sz="1800" b="1" i="0" u="none" strike="noStrike" dirty="0">
                        <a:solidFill>
                          <a:schemeClr val="accent2"/>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rtl="0" fontAlgn="ctr"/>
                      <a:r>
                        <a:rPr lang="en-US" sz="1800" b="1" u="none" strike="noStrike" dirty="0">
                          <a:solidFill>
                            <a:schemeClr val="accent2"/>
                          </a:solidFill>
                          <a:effectLst/>
                          <a:latin typeface="Calibri" panose="020F0502020204030204" pitchFamily="34" charset="0"/>
                          <a:cs typeface="Calibri" panose="020F0502020204030204" pitchFamily="34" charset="0"/>
                        </a:rPr>
                        <a:t> </a:t>
                      </a:r>
                      <a:endParaRPr lang="en-US" sz="1800" b="1" i="0" u="none" strike="noStrike" dirty="0">
                        <a:solidFill>
                          <a:schemeClr val="accent2"/>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b="1" u="none" strike="noStrike" dirty="0">
                          <a:solidFill>
                            <a:schemeClr val="accent2"/>
                          </a:solidFill>
                          <a:effectLst/>
                          <a:latin typeface="Calibri" panose="020F0502020204030204" pitchFamily="34" charset="0"/>
                          <a:cs typeface="Calibri" panose="020F0502020204030204" pitchFamily="34" charset="0"/>
                        </a:rPr>
                        <a:t> </a:t>
                      </a:r>
                      <a:r>
                        <a:rPr kumimoji="0" lang="en-US" sz="1800" b="1" u="none" strike="noStrike" kern="1200" dirty="0" smtClean="0">
                          <a:solidFill>
                            <a:schemeClr val="accent2"/>
                          </a:solidFill>
                          <a:effectLst/>
                          <a:latin typeface="Calibri" panose="020F0502020204030204" pitchFamily="34" charset="0"/>
                          <a:ea typeface="+mn-ea"/>
                          <a:cs typeface="Calibri" panose="020F0502020204030204" pitchFamily="34" charset="0"/>
                        </a:rPr>
                        <a:t> $22,865,309</a:t>
                      </a:r>
                      <a:endParaRPr kumimoji="0" lang="en-US" sz="1800" b="1" u="none" strike="noStrike" kern="1200" dirty="0">
                        <a:solidFill>
                          <a:schemeClr val="accent2"/>
                        </a:solidFill>
                        <a:effectLst/>
                        <a:latin typeface="Calibri" panose="020F0502020204030204" pitchFamily="34" charset="0"/>
                        <a:ea typeface="+mn-ea"/>
                        <a:cs typeface="Calibri" panose="020F0502020204030204" pitchFamily="34" charset="0"/>
                      </a:endParaRPr>
                    </a:p>
                  </a:txBody>
                  <a:tcPr marL="9525" marR="9525" marT="9525" marB="0" anchor="ctr"/>
                </a:tc>
                <a:tc>
                  <a:txBody>
                    <a:bodyPr/>
                    <a:lstStyle/>
                    <a:p>
                      <a:pPr algn="l" fontAlgn="b"/>
                      <a:endParaRPr lang="en-US" sz="11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3"/>
                  </a:ext>
                </a:extLst>
              </a:tr>
              <a:tr h="435050">
                <a:tc>
                  <a:txBody>
                    <a:bodyPr/>
                    <a:lstStyle/>
                    <a:p>
                      <a:pPr algn="l" rtl="0" fontAlgn="ctr"/>
                      <a:r>
                        <a:rPr lang="en-US" sz="1800" u="none" strike="noStrike">
                          <a:effectLst/>
                          <a:latin typeface="Calibri" panose="020F0502020204030204" pitchFamily="34" charset="0"/>
                          <a:cs typeface="Calibri" panose="020F0502020204030204" pitchFamily="34" charset="0"/>
                        </a:rPr>
                        <a:t>-  Federal Fund</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l" rtl="0"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kumimoji="0" lang="en-US" sz="1800" u="none" strike="noStrike" kern="1200" dirty="0">
                          <a:solidFill>
                            <a:schemeClr val="dk1"/>
                          </a:solidFill>
                          <a:effectLst/>
                          <a:latin typeface="Calibri" panose="020F0502020204030204" pitchFamily="34" charset="0"/>
                          <a:ea typeface="+mn-ea"/>
                          <a:cs typeface="Calibri" panose="020F0502020204030204" pitchFamily="34" charset="0"/>
                        </a:rPr>
                        <a:t>$3,983,982 </a:t>
                      </a:r>
                    </a:p>
                  </a:txBody>
                  <a:tcPr marL="9525" marR="9525" marT="9525" marB="0" anchor="ctr"/>
                </a:tc>
                <a:tc>
                  <a:txBody>
                    <a:bodyPr/>
                    <a:lstStyle/>
                    <a:p>
                      <a:pPr algn="ctr" rtl="0" fontAlgn="ctr"/>
                      <a:r>
                        <a:rPr lang="en-US" sz="1800" u="none" strike="noStrike" dirty="0">
                          <a:effectLst/>
                          <a:latin typeface="Calibri" panose="020F0502020204030204" pitchFamily="34" charset="0"/>
                          <a:cs typeface="Calibri" panose="020F0502020204030204" pitchFamily="34" charset="0"/>
                        </a:rPr>
                        <a:t> </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u="none" strike="noStrike" dirty="0" smtClean="0">
                          <a:effectLst/>
                          <a:latin typeface="Calibri" panose="020F0502020204030204" pitchFamily="34" charset="0"/>
                          <a:cs typeface="Calibri" panose="020F0502020204030204" pitchFamily="34" charset="0"/>
                        </a:rPr>
                        <a:t>$3,983,982 </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4"/>
                  </a:ext>
                </a:extLst>
              </a:tr>
              <a:tr h="435050">
                <a:tc>
                  <a:txBody>
                    <a:bodyPr/>
                    <a:lstStyle/>
                    <a:p>
                      <a:pPr algn="l" rtl="0" fontAlgn="ctr"/>
                      <a:r>
                        <a:rPr lang="en-US" sz="1800" u="none" strike="noStrike" dirty="0">
                          <a:effectLst/>
                          <a:latin typeface="Calibri" panose="020F0502020204030204" pitchFamily="34" charset="0"/>
                          <a:cs typeface="Calibri" panose="020F0502020204030204" pitchFamily="34" charset="0"/>
                        </a:rPr>
                        <a:t>-  Non Federal Fund</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85725" marR="9525" marT="9525" marB="0" anchor="ctr"/>
                </a:tc>
                <a:tc>
                  <a:txBody>
                    <a:bodyPr/>
                    <a:lstStyle/>
                    <a:p>
                      <a:pPr algn="l" rtl="0" fontAlgn="ctr"/>
                      <a:r>
                        <a:rPr lang="en-US" sz="1800" u="none" strike="noStrike" dirty="0">
                          <a:effectLst/>
                          <a:latin typeface="Calibri" panose="020F0502020204030204" pitchFamily="34" charset="0"/>
                          <a:cs typeface="Calibri" panose="020F0502020204030204" pitchFamily="34" charset="0"/>
                        </a:rPr>
                        <a:t> </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marL="53975" indent="0" algn="ctr" defTabSz="569913" fontAlgn="ctr"/>
                      <a:r>
                        <a:rPr kumimoji="0" lang="en-US" sz="1800" u="none" strike="noStrike" kern="1200" dirty="0" smtClean="0">
                          <a:solidFill>
                            <a:schemeClr val="dk1"/>
                          </a:solidFill>
                          <a:effectLst/>
                          <a:latin typeface="Calibri" panose="020F0502020204030204" pitchFamily="34" charset="0"/>
                          <a:ea typeface="+mn-ea"/>
                          <a:cs typeface="Calibri" panose="020F0502020204030204" pitchFamily="34" charset="0"/>
                        </a:rPr>
                        <a:t>$5,387,741 </a:t>
                      </a:r>
                      <a:endParaRPr kumimoji="0" lang="en-US" sz="180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0" marR="0" marT="0" marB="0" anchor="ctr"/>
                </a:tc>
                <a:tc>
                  <a:txBody>
                    <a:bodyPr/>
                    <a:lstStyle/>
                    <a:p>
                      <a:pPr algn="ctr" rtl="0" fontAlgn="ctr"/>
                      <a:r>
                        <a:rPr lang="en-US" sz="1800" u="none" strike="noStrike" dirty="0">
                          <a:effectLst/>
                          <a:latin typeface="Calibri" panose="020F0502020204030204" pitchFamily="34" charset="0"/>
                          <a:cs typeface="Calibri" panose="020F0502020204030204" pitchFamily="34" charset="0"/>
                        </a:rPr>
                        <a:t> </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solidFill>
                      <a:schemeClr val="bg2">
                        <a:lumMod val="75000"/>
                      </a:schemeClr>
                    </a:solidFill>
                  </a:tcPr>
                </a:tc>
                <a:tc>
                  <a:txBody>
                    <a:bodyPr/>
                    <a:lstStyle/>
                    <a:p>
                      <a:pPr algn="ctr" rtl="0" fontAlgn="ctr"/>
                      <a:r>
                        <a:rPr lang="en-US" sz="1800" u="none" strike="noStrike" dirty="0" smtClean="0">
                          <a:effectLst/>
                          <a:latin typeface="Calibri" panose="020F0502020204030204" pitchFamily="34" charset="0"/>
                          <a:cs typeface="Calibri" panose="020F0502020204030204" pitchFamily="34" charset="0"/>
                        </a:rPr>
                        <a:t>$18,881,327</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l" fontAlgn="b"/>
                      <a:endParaRPr lang="en-US" sz="11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2">
                        <a:lumMod val="7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5252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4009012" cy="60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533400" y="380998"/>
            <a:ext cx="8229600" cy="990602"/>
          </a:xfrm>
        </p:spPr>
        <p:txBody>
          <a:bodyPr>
            <a:normAutofit/>
          </a:bodyPr>
          <a:lstStyle/>
          <a:p>
            <a:r>
              <a:rPr lang="en-US" sz="3200" dirty="0">
                <a:latin typeface="Calibri" panose="020F0502020204030204" pitchFamily="34" charset="0"/>
                <a:cs typeface="Calibri" panose="020F0502020204030204" pitchFamily="34" charset="0"/>
              </a:rPr>
              <a:t>HCH Program Budget </a:t>
            </a:r>
            <a:r>
              <a:rPr lang="en-US" sz="3200" dirty="0" smtClean="0">
                <a:latin typeface="Calibri" panose="020F0502020204030204" pitchFamily="34" charset="0"/>
                <a:cs typeface="Calibri" panose="020F0502020204030204" pitchFamily="34" charset="0"/>
              </a:rPr>
              <a:t>GY2020 detail</a:t>
            </a:r>
            <a:endParaRPr lang="en-US" sz="3200" dirty="0">
              <a:latin typeface="Calibri" panose="020F0502020204030204" pitchFamily="34" charset="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89404553"/>
              </p:ext>
            </p:extLst>
          </p:nvPr>
        </p:nvGraphicFramePr>
        <p:xfrm>
          <a:off x="510766" y="1183332"/>
          <a:ext cx="8000999" cy="4815840"/>
        </p:xfrm>
        <a:graphic>
          <a:graphicData uri="http://schemas.openxmlformats.org/drawingml/2006/table">
            <a:tbl>
              <a:tblPr>
                <a:tableStyleId>{5C22544A-7EE6-4342-B048-85BDC9FD1C3A}</a:tableStyleId>
              </a:tblPr>
              <a:tblGrid>
                <a:gridCol w="2349587">
                  <a:extLst>
                    <a:ext uri="{9D8B030D-6E8A-4147-A177-3AD203B41FA5}">
                      <a16:colId xmlns:a16="http://schemas.microsoft.com/office/drawing/2014/main" val="20000"/>
                    </a:ext>
                  </a:extLst>
                </a:gridCol>
                <a:gridCol w="1231813">
                  <a:extLst>
                    <a:ext uri="{9D8B030D-6E8A-4147-A177-3AD203B41FA5}">
                      <a16:colId xmlns:a16="http://schemas.microsoft.com/office/drawing/2014/main" val="20001"/>
                    </a:ext>
                  </a:extLst>
                </a:gridCol>
                <a:gridCol w="2066365">
                  <a:extLst>
                    <a:ext uri="{9D8B030D-6E8A-4147-A177-3AD203B41FA5}">
                      <a16:colId xmlns:a16="http://schemas.microsoft.com/office/drawing/2014/main" val="20002"/>
                    </a:ext>
                  </a:extLst>
                </a:gridCol>
                <a:gridCol w="2353234">
                  <a:extLst>
                    <a:ext uri="{9D8B030D-6E8A-4147-A177-3AD203B41FA5}">
                      <a16:colId xmlns:a16="http://schemas.microsoft.com/office/drawing/2014/main" val="20003"/>
                    </a:ext>
                  </a:extLst>
                </a:gridCol>
              </a:tblGrid>
              <a:tr h="197476">
                <a:tc gridSpan="4">
                  <a:txBody>
                    <a:bodyPr/>
                    <a:lstStyle/>
                    <a:p>
                      <a:pPr algn="ctr" rtl="0" fontAlgn="ctr"/>
                      <a:r>
                        <a:rPr lang="en-US" sz="1600" b="1" u="none" strike="noStrike" dirty="0">
                          <a:effectLst/>
                          <a:latin typeface="Calibri" panose="020F0502020204030204" pitchFamily="34" charset="0"/>
                          <a:cs typeface="Calibri" panose="020F0502020204030204" pitchFamily="34" charset="0"/>
                        </a:rPr>
                        <a:t>Program Budget (Federal Grant)</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7476">
                <a:tc>
                  <a:txBody>
                    <a:bodyPr/>
                    <a:lstStyle/>
                    <a:p>
                      <a:pPr algn="l" rtl="0" fontAlgn="ctr"/>
                      <a:r>
                        <a:rPr lang="en-US" sz="1600" b="1" u="none" strike="noStrike" dirty="0">
                          <a:effectLst/>
                          <a:latin typeface="Calibri" panose="020F0502020204030204" pitchFamily="34" charset="0"/>
                          <a:cs typeface="Calibri" panose="020F0502020204030204" pitchFamily="34" charset="0"/>
                        </a:rPr>
                        <a:t>Key Category</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ctr" rtl="0" fontAlgn="ctr"/>
                      <a:r>
                        <a:rPr lang="en-US" sz="1400" b="1" u="none" strike="noStrike" dirty="0">
                          <a:effectLst/>
                          <a:latin typeface="Calibri" panose="020F0502020204030204" pitchFamily="34" charset="0"/>
                          <a:cs typeface="Calibri" panose="020F0502020204030204" pitchFamily="34" charset="0"/>
                        </a:rPr>
                        <a:t>2019</a:t>
                      </a:r>
                      <a:endParaRPr lang="en-US"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ctr" rtl="0" fontAlgn="ctr"/>
                      <a:r>
                        <a:rPr lang="en-US" sz="1600" b="1" u="none" strike="noStrike" dirty="0">
                          <a:solidFill>
                            <a:schemeClr val="tx1"/>
                          </a:solidFill>
                          <a:effectLst/>
                          <a:latin typeface="Calibri" panose="020F0502020204030204" pitchFamily="34" charset="0"/>
                          <a:cs typeface="Calibri" panose="020F0502020204030204" pitchFamily="34" charset="0"/>
                        </a:rPr>
                        <a:t>2020</a:t>
                      </a:r>
                      <a:endParaRPr lang="en-US" sz="1600" b="1" i="0" u="none" strike="noStrike" dirty="0">
                        <a:solidFill>
                          <a:schemeClr val="tx1"/>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600" b="1" u="none" strike="noStrike" dirty="0">
                          <a:effectLst/>
                          <a:latin typeface="Calibri" panose="020F0502020204030204" pitchFamily="34" charset="0"/>
                          <a:cs typeface="Calibri" panose="020F0502020204030204" pitchFamily="34" charset="0"/>
                        </a:rPr>
                        <a:t>Key Note</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1"/>
                  </a:ext>
                </a:extLst>
              </a:tr>
              <a:tr h="197476">
                <a:tc>
                  <a:txBody>
                    <a:bodyPr/>
                    <a:lstStyle/>
                    <a:p>
                      <a:pPr algn="l" rtl="0" fontAlgn="ctr"/>
                      <a:r>
                        <a:rPr lang="en-US" sz="1600" u="none" strike="noStrike">
                          <a:effectLst/>
                          <a:latin typeface="Calibri" panose="020F0502020204030204" pitchFamily="34" charset="0"/>
                          <a:cs typeface="Calibri" panose="020F0502020204030204" pitchFamily="34" charset="0"/>
                        </a:rPr>
                        <a:t>FTE</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ctr" rtl="0" fontAlgn="ctr"/>
                      <a:r>
                        <a:rPr lang="en-US" sz="1400" u="none" strike="noStrike" dirty="0">
                          <a:effectLst/>
                          <a:latin typeface="Calibri" panose="020F0502020204030204" pitchFamily="34" charset="0"/>
                          <a:cs typeface="Calibri" panose="020F0502020204030204" pitchFamily="34" charset="0"/>
                        </a:rPr>
                        <a:t>20</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ctr" rtl="0" fontAlgn="ctr"/>
                      <a:r>
                        <a:rPr lang="en-US" sz="1600" u="none" strike="noStrike" dirty="0">
                          <a:solidFill>
                            <a:schemeClr val="tx1"/>
                          </a:solidFill>
                          <a:effectLst/>
                          <a:latin typeface="Calibri" panose="020F0502020204030204" pitchFamily="34" charset="0"/>
                          <a:cs typeface="Calibri" panose="020F0502020204030204" pitchFamily="34" charset="0"/>
                        </a:rPr>
                        <a:t>26</a:t>
                      </a:r>
                      <a:endParaRPr lang="en-US" sz="1600" b="0" i="0" u="none" strike="noStrike" dirty="0">
                        <a:solidFill>
                          <a:schemeClr val="tx1"/>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effectLst/>
                          <a:latin typeface="Calibri" panose="020F0502020204030204" pitchFamily="34" charset="0"/>
                          <a:cs typeface="Calibri" panose="020F0502020204030204" pitchFamily="34" charset="0"/>
                        </a:rPr>
                        <a:t> 6 </a:t>
                      </a:r>
                      <a:r>
                        <a:rPr lang="en-US" sz="1200" u="none" strike="noStrike" dirty="0" smtClean="0">
                          <a:effectLst/>
                          <a:latin typeface="Calibri" panose="020F0502020204030204" pitchFamily="34" charset="0"/>
                          <a:cs typeface="Calibri" panose="020F0502020204030204" pitchFamily="34" charset="0"/>
                        </a:rPr>
                        <a:t>FTE increase</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2"/>
                  </a:ext>
                </a:extLst>
              </a:tr>
              <a:tr h="592427">
                <a:tc>
                  <a:txBody>
                    <a:bodyPr/>
                    <a:lstStyle/>
                    <a:p>
                      <a:pPr algn="l" rtl="0" fontAlgn="ctr"/>
                      <a:r>
                        <a:rPr lang="en-US" sz="2000" b="1" u="none" strike="noStrike" dirty="0" smtClean="0">
                          <a:effectLst/>
                          <a:latin typeface="Calibri" panose="020F0502020204030204" pitchFamily="34" charset="0"/>
                          <a:cs typeface="Calibri" panose="020F0502020204030204" pitchFamily="34" charset="0"/>
                        </a:rPr>
                        <a:t>Total ACHCH Program </a:t>
                      </a:r>
                      <a:r>
                        <a:rPr lang="en-US" sz="2000" b="1" u="none" strike="noStrike" dirty="0">
                          <a:effectLst/>
                          <a:latin typeface="Calibri" panose="020F0502020204030204" pitchFamily="34" charset="0"/>
                          <a:cs typeface="Calibri" panose="020F0502020204030204" pitchFamily="34" charset="0"/>
                        </a:rPr>
                        <a:t>Budget</a:t>
                      </a:r>
                      <a:endParaRPr lang="en-US" sz="20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ctr" rtl="0" fontAlgn="ctr"/>
                      <a:r>
                        <a:rPr lang="en-US" sz="1400" b="1" u="none" strike="noStrike" dirty="0">
                          <a:solidFill>
                            <a:schemeClr val="tx1"/>
                          </a:solidFill>
                          <a:effectLst/>
                          <a:latin typeface="Calibri" panose="020F0502020204030204" pitchFamily="34" charset="0"/>
                          <a:cs typeface="Calibri" panose="020F0502020204030204" pitchFamily="34" charset="0"/>
                        </a:rPr>
                        <a:t>$7,551,145  </a:t>
                      </a:r>
                      <a:endParaRPr lang="en-US" sz="1400" b="1" i="0" u="none" strike="noStrike" dirty="0">
                        <a:solidFill>
                          <a:schemeClr val="tx1"/>
                        </a:solidFill>
                        <a:effectLst/>
                        <a:latin typeface="Calibri" panose="020F0502020204030204" pitchFamily="34" charset="0"/>
                        <a:cs typeface="Calibri" panose="020F0502020204030204" pitchFamily="34" charset="0"/>
                      </a:endParaRPr>
                    </a:p>
                  </a:txBody>
                  <a:tcPr marL="0" marR="0" marT="0"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endParaRPr lang="en-US" sz="2000" b="1" u="none" strike="noStrike" dirty="0" smtClean="0">
                        <a:solidFill>
                          <a:schemeClr val="accent2"/>
                        </a:solidFill>
                        <a:effectLst/>
                        <a:latin typeface="Calibri" panose="020F0502020204030204" pitchFamily="34" charset="0"/>
                        <a:cs typeface="Calibri" panose="020F0502020204030204" pitchFamily="34" charset="0"/>
                      </a:endParaRPr>
                    </a:p>
                    <a:p>
                      <a:pPr marL="0" marR="0" indent="0" algn="r" defTabSz="914400" rtl="0" eaLnBrk="1" fontAlgn="ctr" latinLnBrk="0" hangingPunct="1">
                        <a:lnSpc>
                          <a:spcPct val="100000"/>
                        </a:lnSpc>
                        <a:spcBef>
                          <a:spcPts val="0"/>
                        </a:spcBef>
                        <a:spcAft>
                          <a:spcPts val="0"/>
                        </a:spcAft>
                        <a:buClrTx/>
                        <a:buSzTx/>
                        <a:buFontTx/>
                        <a:buNone/>
                        <a:tabLst/>
                        <a:defRPr/>
                      </a:pPr>
                      <a:r>
                        <a:rPr lang="en-US" sz="2000" b="1" u="none" strike="noStrike" dirty="0" smtClean="0">
                          <a:solidFill>
                            <a:schemeClr val="accent2"/>
                          </a:solidFill>
                          <a:effectLst/>
                          <a:latin typeface="Calibri" panose="020F0502020204030204" pitchFamily="34" charset="0"/>
                          <a:cs typeface="Calibri" panose="020F0502020204030204" pitchFamily="34" charset="0"/>
                        </a:rPr>
                        <a:t>$9,371,723 </a:t>
                      </a:r>
                      <a:endParaRPr lang="en-US" sz="2000" b="1" i="0" u="none" strike="noStrike" dirty="0">
                        <a:solidFill>
                          <a:schemeClr val="accent2"/>
                        </a:solidFill>
                        <a:effectLst/>
                        <a:latin typeface="Calibri" panose="020F0502020204030204" pitchFamily="34" charset="0"/>
                        <a:cs typeface="Calibri" panose="020F0502020204030204" pitchFamily="34" charset="0"/>
                      </a:endParaRPr>
                    </a:p>
                    <a:p>
                      <a:pPr algn="r" rtl="0" fontAlgn="ctr"/>
                      <a:endParaRPr lang="en-US" sz="2000" b="1" i="0" u="none" strike="noStrike" dirty="0">
                        <a:solidFill>
                          <a:schemeClr val="accent2"/>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smtClean="0">
                          <a:effectLst/>
                          <a:latin typeface="Calibri" panose="020F0502020204030204" pitchFamily="34" charset="0"/>
                          <a:cs typeface="Calibri" panose="020F0502020204030204" pitchFamily="34" charset="0"/>
                        </a:rPr>
                        <a:t>24% </a:t>
                      </a:r>
                      <a:r>
                        <a:rPr lang="en-US" sz="1200" u="none" strike="noStrike" dirty="0">
                          <a:effectLst/>
                          <a:latin typeface="Calibri" panose="020F0502020204030204" pitchFamily="34" charset="0"/>
                          <a:cs typeface="Calibri" panose="020F0502020204030204" pitchFamily="34" charset="0"/>
                        </a:rPr>
                        <a:t>increase</a:t>
                      </a:r>
                      <a:endParaRPr lang="en-US" sz="1200" b="1" i="0" u="none" strike="noStrike" dirty="0">
                        <a:solidFill>
                          <a:srgbClr val="000000"/>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3"/>
                  </a:ext>
                </a:extLst>
              </a:tr>
              <a:tr h="197476">
                <a:tc>
                  <a:txBody>
                    <a:bodyPr/>
                    <a:lstStyle/>
                    <a:p>
                      <a:pPr algn="l" rtl="0" fontAlgn="ctr"/>
                      <a:r>
                        <a:rPr lang="en-US" sz="1600" u="none" strike="noStrike" dirty="0">
                          <a:effectLst/>
                          <a:latin typeface="Calibri" panose="020F0502020204030204" pitchFamily="34" charset="0"/>
                          <a:cs typeface="Calibri" panose="020F0502020204030204" pitchFamily="34" charset="0"/>
                        </a:rPr>
                        <a:t>- Fed </a:t>
                      </a:r>
                      <a:r>
                        <a:rPr lang="en-US" sz="1600" u="none" strike="noStrike" dirty="0" smtClean="0">
                          <a:effectLst/>
                          <a:latin typeface="Calibri" panose="020F0502020204030204" pitchFamily="34" charset="0"/>
                          <a:cs typeface="Calibri" panose="020F0502020204030204" pitchFamily="34" charset="0"/>
                        </a:rPr>
                        <a:t>HRSA</a:t>
                      </a:r>
                      <a:r>
                        <a:rPr lang="en-US" sz="1600" u="none" strike="noStrike" baseline="0" dirty="0" smtClean="0">
                          <a:effectLst/>
                          <a:latin typeface="Calibri" panose="020F0502020204030204" pitchFamily="34" charset="0"/>
                          <a:cs typeface="Calibri" panose="020F0502020204030204" pitchFamily="34" charset="0"/>
                        </a:rPr>
                        <a:t> grant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effectLst/>
                          <a:latin typeface="Calibri" panose="020F0502020204030204" pitchFamily="34" charset="0"/>
                          <a:cs typeface="Calibri" panose="020F0502020204030204" pitchFamily="34" charset="0"/>
                        </a:rPr>
                        <a:t>          </a:t>
                      </a:r>
                      <a:r>
                        <a:rPr lang="en-US" sz="1200" u="none" strike="noStrike" dirty="0" smtClean="0">
                          <a:effectLst/>
                          <a:latin typeface="Calibri" panose="020F0502020204030204" pitchFamily="34" charset="0"/>
                          <a:cs typeface="Calibri" panose="020F0502020204030204" pitchFamily="34" charset="0"/>
                        </a:rPr>
                        <a:t>$</a:t>
                      </a:r>
                      <a:r>
                        <a:rPr lang="en-US" sz="1200" u="none" strike="noStrike" dirty="0" smtClean="0">
                          <a:solidFill>
                            <a:schemeClr val="tx1"/>
                          </a:solidFill>
                          <a:effectLst/>
                          <a:latin typeface="Calibri" panose="020F0502020204030204" pitchFamily="34" charset="0"/>
                          <a:cs typeface="Calibri" panose="020F0502020204030204" pitchFamily="34" charset="0"/>
                        </a:rPr>
                        <a:t>3,942,892</a:t>
                      </a:r>
                      <a:r>
                        <a:rPr lang="en-US" sz="1200" u="none" strike="noStrike" dirty="0" smtClean="0">
                          <a:effectLst/>
                          <a:latin typeface="Calibri" panose="020F0502020204030204" pitchFamily="34" charset="0"/>
                          <a:cs typeface="Calibri" panose="020F0502020204030204" pitchFamily="34" charset="0"/>
                        </a:rPr>
                        <a:t> </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tx1"/>
                          </a:solidFill>
                          <a:effectLst/>
                          <a:latin typeface="Calibri" panose="020F0502020204030204" pitchFamily="34" charset="0"/>
                          <a:cs typeface="Calibri" panose="020F0502020204030204" pitchFamily="34" charset="0"/>
                        </a:rPr>
                        <a:t>           </a:t>
                      </a:r>
                      <a:r>
                        <a:rPr lang="en-US" sz="1600" u="none" strike="noStrike" dirty="0" smtClean="0">
                          <a:solidFill>
                            <a:schemeClr val="tx1"/>
                          </a:solidFill>
                          <a:effectLst/>
                          <a:latin typeface="Calibri" panose="020F0502020204030204" pitchFamily="34" charset="0"/>
                          <a:cs typeface="Calibri" panose="020F0502020204030204" pitchFamily="34" charset="0"/>
                        </a:rPr>
                        <a:t>$3,983,392 </a:t>
                      </a:r>
                      <a:endParaRPr lang="en-US" sz="1600" b="0" i="0" u="none" strike="noStrike" dirty="0">
                        <a:solidFill>
                          <a:schemeClr val="tx1"/>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smtClean="0">
                          <a:effectLst/>
                          <a:latin typeface="Calibri" panose="020F0502020204030204" pitchFamily="34" charset="0"/>
                          <a:cs typeface="Calibri" panose="020F0502020204030204" pitchFamily="34" charset="0"/>
                        </a:rPr>
                        <a:t>1.0% increase</a:t>
                      </a:r>
                      <a:endParaRPr lang="en-US" sz="1200" b="0" i="1" u="none" strike="noStrike" dirty="0">
                        <a:solidFill>
                          <a:srgbClr val="000000"/>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4"/>
                  </a:ext>
                </a:extLst>
              </a:tr>
              <a:tr h="296213">
                <a:tc>
                  <a:txBody>
                    <a:bodyPr/>
                    <a:lstStyle/>
                    <a:p>
                      <a:pPr algn="l" rtl="0" fontAlgn="ctr"/>
                      <a:r>
                        <a:rPr lang="en-US" sz="1600" u="none" strike="noStrike" dirty="0">
                          <a:effectLst/>
                          <a:latin typeface="Calibri" panose="020F0502020204030204" pitchFamily="34" charset="0"/>
                          <a:cs typeface="Calibri" panose="020F0502020204030204" pitchFamily="34" charset="0"/>
                        </a:rPr>
                        <a:t>- Non-Fed </a:t>
                      </a:r>
                      <a:r>
                        <a:rPr lang="en-US" sz="1600" u="none" strike="noStrike" dirty="0" smtClean="0">
                          <a:effectLst/>
                          <a:latin typeface="Calibri" panose="020F0502020204030204" pitchFamily="34" charset="0"/>
                          <a:cs typeface="Calibri" panose="020F0502020204030204" pitchFamily="34" charset="0"/>
                        </a:rPr>
                        <a:t>Fund (County and MHSA</a:t>
                      </a:r>
                      <a:r>
                        <a:rPr lang="en-US" sz="1600" u="none" strike="noStrike" baseline="0" dirty="0" smtClean="0">
                          <a:effectLst/>
                          <a:latin typeface="Calibri" panose="020F0502020204030204" pitchFamily="34" charset="0"/>
                          <a:cs typeface="Calibri" panose="020F0502020204030204" pitchFamily="34" charset="0"/>
                        </a:rPr>
                        <a:t> funds)</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effectLst/>
                          <a:latin typeface="Calibri" panose="020F0502020204030204" pitchFamily="34" charset="0"/>
                          <a:cs typeface="Calibri" panose="020F0502020204030204" pitchFamily="34" charset="0"/>
                        </a:rPr>
                        <a:t>         </a:t>
                      </a:r>
                      <a:r>
                        <a:rPr lang="en-US" sz="1200" u="none" strike="noStrike" dirty="0" smtClean="0">
                          <a:effectLst/>
                          <a:latin typeface="Calibri" panose="020F0502020204030204" pitchFamily="34" charset="0"/>
                          <a:cs typeface="Calibri" panose="020F0502020204030204" pitchFamily="34" charset="0"/>
                        </a:rPr>
                        <a:t>$</a:t>
                      </a:r>
                      <a:r>
                        <a:rPr lang="en-US" sz="1200" u="none" strike="noStrike" dirty="0" smtClean="0">
                          <a:solidFill>
                            <a:schemeClr val="tx1"/>
                          </a:solidFill>
                          <a:effectLst/>
                          <a:latin typeface="Calibri" panose="020F0502020204030204" pitchFamily="34" charset="0"/>
                          <a:cs typeface="Calibri" panose="020F0502020204030204" pitchFamily="34" charset="0"/>
                        </a:rPr>
                        <a:t>3,608,253</a:t>
                      </a:r>
                      <a:r>
                        <a:rPr lang="en-US" sz="1200" u="none" strike="noStrike" dirty="0" smtClean="0">
                          <a:effectLst/>
                          <a:latin typeface="Calibri" panose="020F0502020204030204" pitchFamily="34" charset="0"/>
                          <a:cs typeface="Calibri" panose="020F0502020204030204" pitchFamily="34" charset="0"/>
                        </a:rPr>
                        <a:t> </a:t>
                      </a:r>
                      <a:endParaRPr lang="en-US" sz="12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rgbClr val="FF0000"/>
                          </a:solidFill>
                          <a:effectLst/>
                          <a:latin typeface="Calibri" panose="020F0502020204030204" pitchFamily="34" charset="0"/>
                          <a:cs typeface="Calibri" panose="020F0502020204030204" pitchFamily="34" charset="0"/>
                        </a:rPr>
                        <a:t>           </a:t>
                      </a:r>
                      <a:r>
                        <a:rPr lang="en-US" sz="1600" u="none" strike="noStrike" dirty="0" smtClean="0">
                          <a:solidFill>
                            <a:srgbClr val="FF0000"/>
                          </a:solidFill>
                          <a:effectLst/>
                          <a:latin typeface="Calibri" panose="020F0502020204030204" pitchFamily="34" charset="0"/>
                          <a:cs typeface="Calibri" panose="020F0502020204030204" pitchFamily="34" charset="0"/>
                        </a:rPr>
                        <a:t>$5,387,741 </a:t>
                      </a:r>
                      <a:endParaRPr lang="en-US" sz="1600" b="0" i="0" u="none" strike="noStrike" dirty="0">
                        <a:solidFill>
                          <a:srgbClr val="FF0000"/>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smtClean="0">
                          <a:solidFill>
                            <a:srgbClr val="FF0000"/>
                          </a:solidFill>
                          <a:effectLst/>
                          <a:latin typeface="Calibri" panose="020F0502020204030204" pitchFamily="34" charset="0"/>
                          <a:cs typeface="Calibri" panose="020F0502020204030204" pitchFamily="34" charset="0"/>
                        </a:rPr>
                        <a:t>49% </a:t>
                      </a:r>
                      <a:r>
                        <a:rPr lang="en-US" sz="1200" u="none" strike="noStrike" dirty="0">
                          <a:solidFill>
                            <a:srgbClr val="FF0000"/>
                          </a:solidFill>
                          <a:effectLst/>
                          <a:latin typeface="Calibri" panose="020F0502020204030204" pitchFamily="34" charset="0"/>
                          <a:cs typeface="Calibri" panose="020F0502020204030204" pitchFamily="34" charset="0"/>
                        </a:rPr>
                        <a:t>increase (MHSA &amp; County</a:t>
                      </a:r>
                      <a:r>
                        <a:rPr lang="en-US" sz="1200" u="none" strike="noStrike" baseline="0" dirty="0">
                          <a:solidFill>
                            <a:srgbClr val="FF0000"/>
                          </a:solidFill>
                          <a:effectLst/>
                          <a:latin typeface="Calibri" panose="020F0502020204030204" pitchFamily="34" charset="0"/>
                          <a:cs typeface="Calibri" panose="020F0502020204030204" pitchFamily="34" charset="0"/>
                        </a:rPr>
                        <a:t> </a:t>
                      </a:r>
                      <a:r>
                        <a:rPr lang="en-US" sz="1200" u="none" strike="noStrike" baseline="0" dirty="0" smtClean="0">
                          <a:solidFill>
                            <a:srgbClr val="FF0000"/>
                          </a:solidFill>
                          <a:effectLst/>
                          <a:latin typeface="Calibri" panose="020F0502020204030204" pitchFamily="34" charset="0"/>
                          <a:cs typeface="Calibri" panose="020F0502020204030204" pitchFamily="34" charset="0"/>
                        </a:rPr>
                        <a:t>funding) in GY2020</a:t>
                      </a:r>
                      <a:endParaRPr lang="en-US" sz="1200" b="0" i="1" u="none" strike="noStrike" dirty="0">
                        <a:solidFill>
                          <a:srgbClr val="FF0000"/>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5"/>
                  </a:ext>
                </a:extLst>
              </a:tr>
              <a:tr h="197476">
                <a:tc>
                  <a:txBody>
                    <a:bodyPr/>
                    <a:lstStyle/>
                    <a:p>
                      <a:pPr algn="l" rtl="0" fontAlgn="ctr"/>
                      <a:endParaRPr lang="en-US" sz="800" b="1"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endParaRPr lang="en-US" sz="1200" b="1"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endParaRPr lang="en-US" sz="1600" b="1"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endParaRPr lang="en-US" sz="1200" b="1" i="1"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6"/>
                  </a:ext>
                </a:extLst>
              </a:tr>
              <a:tr h="444320">
                <a:tc>
                  <a:txBody>
                    <a:bodyPr/>
                    <a:lstStyle/>
                    <a:p>
                      <a:pPr algn="l" rtl="0" fontAlgn="ctr"/>
                      <a:r>
                        <a:rPr lang="en-US" sz="1600" u="none" strike="noStrike" dirty="0">
                          <a:solidFill>
                            <a:schemeClr val="accent3"/>
                          </a:solidFill>
                          <a:effectLst/>
                          <a:latin typeface="Calibri" panose="020F0502020204030204" pitchFamily="34" charset="0"/>
                          <a:cs typeface="Calibri" panose="020F0502020204030204" pitchFamily="34" charset="0"/>
                        </a:rPr>
                        <a:t>- Salary &amp; Benefits</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2,138,358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a:t>
                      </a:r>
                      <a:r>
                        <a:rPr lang="en-US" sz="1600" u="none" strike="noStrike" dirty="0" smtClean="0">
                          <a:solidFill>
                            <a:srgbClr val="FF0000"/>
                          </a:solidFill>
                          <a:effectLst/>
                          <a:latin typeface="Calibri" panose="020F0502020204030204" pitchFamily="34" charset="0"/>
                          <a:cs typeface="Calibri" panose="020F0502020204030204" pitchFamily="34" charset="0"/>
                        </a:rPr>
                        <a:t>1,259,620</a:t>
                      </a:r>
                      <a:r>
                        <a:rPr lang="en-US" sz="1600" u="none" strike="noStrike" dirty="0" smtClean="0">
                          <a:solidFill>
                            <a:schemeClr val="accent3"/>
                          </a:solidFill>
                          <a:effectLst/>
                          <a:latin typeface="Calibri" panose="020F0502020204030204" pitchFamily="34" charset="0"/>
                          <a:cs typeface="Calibri" panose="020F0502020204030204" pitchFamily="34" charset="0"/>
                        </a:rPr>
                        <a:t>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Reduce </a:t>
                      </a:r>
                      <a:r>
                        <a:rPr lang="en-US" sz="1200" u="none" strike="noStrike" dirty="0" smtClean="0">
                          <a:solidFill>
                            <a:schemeClr val="accent3"/>
                          </a:solidFill>
                          <a:effectLst/>
                          <a:latin typeface="Calibri" panose="020F0502020204030204" pitchFamily="34" charset="0"/>
                          <a:cs typeface="Calibri" panose="020F0502020204030204" pitchFamily="34" charset="0"/>
                        </a:rPr>
                        <a:t>grant salaries</a:t>
                      </a:r>
                      <a:r>
                        <a:rPr lang="en-US" sz="1200" u="none" strike="noStrike" baseline="0" dirty="0" smtClean="0">
                          <a:solidFill>
                            <a:schemeClr val="accent3"/>
                          </a:solidFill>
                          <a:effectLst/>
                          <a:latin typeface="Calibri" panose="020F0502020204030204" pitchFamily="34" charset="0"/>
                          <a:cs typeface="Calibri" panose="020F0502020204030204" pitchFamily="34" charset="0"/>
                        </a:rPr>
                        <a:t> </a:t>
                      </a:r>
                      <a:r>
                        <a:rPr lang="en-US" sz="1200" u="none" strike="noStrike" baseline="0" dirty="0">
                          <a:solidFill>
                            <a:schemeClr val="accent3"/>
                          </a:solidFill>
                          <a:effectLst/>
                          <a:latin typeface="Calibri" panose="020F0502020204030204" pitchFamily="34" charset="0"/>
                          <a:cs typeface="Calibri" panose="020F0502020204030204" pitchFamily="34" charset="0"/>
                        </a:rPr>
                        <a:t>to pay increased contract </a:t>
                      </a:r>
                      <a:r>
                        <a:rPr lang="en-US" sz="1200" u="none" strike="noStrike" baseline="0" dirty="0" smtClean="0">
                          <a:solidFill>
                            <a:schemeClr val="accent3"/>
                          </a:solidFill>
                          <a:effectLst/>
                          <a:latin typeface="Calibri" panose="020F0502020204030204" pitchFamily="34" charset="0"/>
                          <a:cs typeface="Calibri" panose="020F0502020204030204" pitchFamily="34" charset="0"/>
                        </a:rPr>
                        <a:t>costs; offset by increased County commitment to salaries</a:t>
                      </a:r>
                      <a:endParaRPr lang="en-US" sz="1200" b="0" i="1"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7"/>
                  </a:ext>
                </a:extLst>
              </a:tr>
              <a:tr h="197476">
                <a:tc>
                  <a:txBody>
                    <a:bodyPr/>
                    <a:lstStyle/>
                    <a:p>
                      <a:pPr algn="l" rtl="0" fontAlgn="ctr"/>
                      <a:r>
                        <a:rPr lang="en-US" sz="1600" u="none" strike="noStrike">
                          <a:solidFill>
                            <a:schemeClr val="accent3"/>
                          </a:solidFill>
                          <a:effectLst/>
                          <a:latin typeface="Calibri" panose="020F0502020204030204" pitchFamily="34" charset="0"/>
                          <a:cs typeface="Calibri" panose="020F0502020204030204" pitchFamily="34" charset="0"/>
                        </a:rPr>
                        <a:t>- Travel</a:t>
                      </a:r>
                      <a:endParaRPr lang="en-US" sz="1600" b="0" i="0" u="none" strike="noStrike">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18,840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18,840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 </a:t>
                      </a:r>
                      <a:endParaRPr lang="en-US" sz="1200" b="0" i="1"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8"/>
                  </a:ext>
                </a:extLst>
              </a:tr>
              <a:tr h="197476">
                <a:tc>
                  <a:txBody>
                    <a:bodyPr/>
                    <a:lstStyle/>
                    <a:p>
                      <a:pPr algn="l" rtl="0" fontAlgn="ctr"/>
                      <a:r>
                        <a:rPr lang="en-US" sz="1600" u="none" strike="noStrike">
                          <a:solidFill>
                            <a:schemeClr val="accent3"/>
                          </a:solidFill>
                          <a:effectLst/>
                          <a:latin typeface="Calibri" panose="020F0502020204030204" pitchFamily="34" charset="0"/>
                          <a:cs typeface="Calibri" panose="020F0502020204030204" pitchFamily="34" charset="0"/>
                        </a:rPr>
                        <a:t>- Supplies</a:t>
                      </a:r>
                      <a:endParaRPr lang="en-US" sz="1600" b="0" i="0" u="none" strike="noStrike">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60,400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71,100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 </a:t>
                      </a:r>
                      <a:endParaRPr lang="en-US" sz="1200" b="0" i="1"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09"/>
                  </a:ext>
                </a:extLst>
              </a:tr>
              <a:tr h="197476">
                <a:tc>
                  <a:txBody>
                    <a:bodyPr/>
                    <a:lstStyle/>
                    <a:p>
                      <a:pPr algn="l" rtl="0" fontAlgn="ctr"/>
                      <a:r>
                        <a:rPr lang="en-US" sz="1600" u="none" strike="noStrike">
                          <a:solidFill>
                            <a:schemeClr val="accent3"/>
                          </a:solidFill>
                          <a:effectLst/>
                          <a:latin typeface="Calibri" panose="020F0502020204030204" pitchFamily="34" charset="0"/>
                          <a:cs typeface="Calibri" panose="020F0502020204030204" pitchFamily="34" charset="0"/>
                        </a:rPr>
                        <a:t>- Contractual</a:t>
                      </a:r>
                      <a:endParaRPr lang="en-US" sz="1600" b="0" i="0" u="none" strike="noStrike">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1,672,536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a:t>
                      </a:r>
                      <a:r>
                        <a:rPr lang="en-US" sz="1600" u="none" strike="noStrike" dirty="0">
                          <a:solidFill>
                            <a:srgbClr val="FF0000"/>
                          </a:solidFill>
                          <a:effectLst/>
                          <a:latin typeface="Calibri" panose="020F0502020204030204" pitchFamily="34" charset="0"/>
                          <a:cs typeface="Calibri" panose="020F0502020204030204" pitchFamily="34" charset="0"/>
                        </a:rPr>
                        <a:t>2,221,324</a:t>
                      </a:r>
                      <a:r>
                        <a:rPr lang="en-US" sz="1600" u="none" strike="noStrike" dirty="0">
                          <a:solidFill>
                            <a:schemeClr val="accent3"/>
                          </a:solidFill>
                          <a:effectLst/>
                          <a:latin typeface="Calibri" panose="020F0502020204030204" pitchFamily="34" charset="0"/>
                          <a:cs typeface="Calibri" panose="020F0502020204030204" pitchFamily="34" charset="0"/>
                        </a:rPr>
                        <a:t>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smtClean="0">
                          <a:solidFill>
                            <a:schemeClr val="accent3"/>
                          </a:solidFill>
                          <a:effectLst/>
                          <a:latin typeface="Calibri" panose="020F0502020204030204" pitchFamily="34" charset="0"/>
                          <a:cs typeface="Calibri" panose="020F0502020204030204" pitchFamily="34" charset="0"/>
                        </a:rPr>
                        <a:t>New </a:t>
                      </a:r>
                      <a:r>
                        <a:rPr lang="en-US" sz="1200" u="none" strike="noStrike" dirty="0">
                          <a:solidFill>
                            <a:schemeClr val="accent3"/>
                          </a:solidFill>
                          <a:effectLst/>
                          <a:latin typeface="Calibri" panose="020F0502020204030204" pitchFamily="34" charset="0"/>
                          <a:cs typeface="Calibri" panose="020F0502020204030204" pitchFamily="34" charset="0"/>
                        </a:rPr>
                        <a:t> Street Health Contracts</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10"/>
                  </a:ext>
                </a:extLst>
              </a:tr>
              <a:tr h="197476">
                <a:tc>
                  <a:txBody>
                    <a:bodyPr/>
                    <a:lstStyle/>
                    <a:p>
                      <a:pPr algn="l" rtl="0" fontAlgn="ctr"/>
                      <a:r>
                        <a:rPr lang="en-US" sz="1600" u="none" strike="noStrike">
                          <a:solidFill>
                            <a:schemeClr val="accent3"/>
                          </a:solidFill>
                          <a:effectLst/>
                          <a:latin typeface="Calibri" panose="020F0502020204030204" pitchFamily="34" charset="0"/>
                          <a:cs typeface="Calibri" panose="020F0502020204030204" pitchFamily="34" charset="0"/>
                        </a:rPr>
                        <a:t>- Others</a:t>
                      </a:r>
                      <a:endParaRPr lang="en-US" sz="1600" b="0" i="0" u="none" strike="noStrike">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221,800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172,300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11"/>
                  </a:ext>
                </a:extLst>
              </a:tr>
              <a:tr h="197476">
                <a:tc>
                  <a:txBody>
                    <a:bodyPr/>
                    <a:lstStyle/>
                    <a:p>
                      <a:pPr algn="l" rtl="0" fontAlgn="ctr"/>
                      <a:r>
                        <a:rPr lang="en-US" sz="1600" u="none" strike="noStrike">
                          <a:solidFill>
                            <a:schemeClr val="accent3"/>
                          </a:solidFill>
                          <a:effectLst/>
                          <a:latin typeface="Calibri" panose="020F0502020204030204" pitchFamily="34" charset="0"/>
                          <a:cs typeface="Calibri" panose="020F0502020204030204" pitchFamily="34" charset="0"/>
                        </a:rPr>
                        <a:t>- Indirect Cost</a:t>
                      </a:r>
                      <a:endParaRPr lang="en-US" sz="1600" b="0" i="0" u="none" strike="noStrike">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r" rtl="0" fontAlgn="ctr"/>
                      <a:r>
                        <a:rPr lang="en-US" sz="1200" u="none" strike="noStrike" dirty="0">
                          <a:solidFill>
                            <a:schemeClr val="accent3"/>
                          </a:solidFill>
                          <a:effectLst/>
                          <a:latin typeface="Calibri" panose="020F0502020204030204" pitchFamily="34" charset="0"/>
                          <a:cs typeface="Calibri" panose="020F0502020204030204" pitchFamily="34" charset="0"/>
                        </a:rPr>
                        <a:t>              261,015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a:t>
                      </a:r>
                      <a:r>
                        <a:rPr lang="en-US" sz="1600" u="none" strike="noStrike" dirty="0" smtClean="0">
                          <a:solidFill>
                            <a:schemeClr val="accent3"/>
                          </a:solidFill>
                          <a:effectLst/>
                          <a:latin typeface="Calibri" panose="020F0502020204030204" pitchFamily="34" charset="0"/>
                          <a:cs typeface="Calibri" panose="020F0502020204030204" pitchFamily="34" charset="0"/>
                        </a:rPr>
                        <a:t>240,797 </a:t>
                      </a:r>
                      <a:endParaRPr lang="en-US" sz="1600" b="0"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Incl. 1 AA + Admin/Fin </a:t>
                      </a:r>
                      <a:r>
                        <a:rPr lang="en-US" sz="1200" u="none" strike="noStrike" dirty="0" err="1">
                          <a:solidFill>
                            <a:schemeClr val="accent3"/>
                          </a:solidFill>
                          <a:effectLst/>
                          <a:latin typeface="Calibri" panose="020F0502020204030204" pitchFamily="34" charset="0"/>
                          <a:cs typeface="Calibri" panose="020F0502020204030204" pitchFamily="34" charset="0"/>
                        </a:rPr>
                        <a:t>Svcs</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12"/>
                  </a:ext>
                </a:extLst>
              </a:tr>
              <a:tr h="197476">
                <a:tc>
                  <a:txBody>
                    <a:bodyPr/>
                    <a:lstStyle/>
                    <a:p>
                      <a:pPr algn="l" rtl="0" fontAlgn="ctr"/>
                      <a:r>
                        <a:rPr lang="en-US" sz="1600" u="none" strike="noStrike" dirty="0">
                          <a:solidFill>
                            <a:schemeClr val="accent3"/>
                          </a:solidFill>
                          <a:effectLst/>
                          <a:latin typeface="Calibri" panose="020F0502020204030204" pitchFamily="34" charset="0"/>
                          <a:cs typeface="Calibri" panose="020F0502020204030204" pitchFamily="34" charset="0"/>
                        </a:rPr>
                        <a:t>- Unallocated Fund</a:t>
                      </a:r>
                      <a:endParaRPr lang="en-US" sz="1600" b="1"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tc>
                  <a:txBody>
                    <a:bodyPr/>
                    <a:lstStyle/>
                    <a:p>
                      <a:pPr algn="ctr" rtl="0" fontAlgn="ctr"/>
                      <a:r>
                        <a:rPr lang="en-US" sz="1600" u="none" strike="noStrike" dirty="0">
                          <a:solidFill>
                            <a:schemeClr val="accent3"/>
                          </a:solidFill>
                          <a:effectLst/>
                          <a:latin typeface="Calibri" panose="020F0502020204030204" pitchFamily="34" charset="0"/>
                          <a:cs typeface="Calibri" panose="020F0502020204030204" pitchFamily="34" charset="0"/>
                        </a:rPr>
                        <a:t>                   -   </a:t>
                      </a:r>
                      <a:endParaRPr lang="en-US" sz="1600" b="1"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r" rtl="0" fontAlgn="ctr"/>
                      <a:r>
                        <a:rPr lang="en-US" sz="1600" u="none" strike="noStrike" dirty="0">
                          <a:solidFill>
                            <a:schemeClr val="accent3"/>
                          </a:solidFill>
                          <a:effectLst/>
                          <a:latin typeface="Calibri" panose="020F0502020204030204" pitchFamily="34" charset="0"/>
                          <a:cs typeface="Calibri" panose="020F0502020204030204" pitchFamily="34" charset="0"/>
                        </a:rPr>
                        <a:t>                   -   </a:t>
                      </a:r>
                      <a:endParaRPr lang="en-US" sz="1600" b="1" i="0" u="none" strike="noStrike" dirty="0">
                        <a:solidFill>
                          <a:schemeClr val="accent3"/>
                        </a:solidFill>
                        <a:effectLst/>
                        <a:latin typeface="Calibri" panose="020F0502020204030204" pitchFamily="34" charset="0"/>
                        <a:cs typeface="Calibri" panose="020F0502020204030204" pitchFamily="34" charset="0"/>
                      </a:endParaRPr>
                    </a:p>
                  </a:txBody>
                  <a:tcPr marL="0" marR="0" marT="0" marB="0" anchor="ctr"/>
                </a:tc>
                <a:tc>
                  <a:txBody>
                    <a:bodyPr/>
                    <a:lstStyle/>
                    <a:p>
                      <a:pPr algn="l" rtl="0" fontAlgn="ctr"/>
                      <a:r>
                        <a:rPr lang="en-US" sz="1200" u="none" strike="noStrike" dirty="0">
                          <a:solidFill>
                            <a:schemeClr val="accent3"/>
                          </a:solidFill>
                          <a:effectLst/>
                          <a:latin typeface="Calibri" panose="020F0502020204030204" pitchFamily="34" charset="0"/>
                          <a:cs typeface="Calibri" panose="020F0502020204030204" pitchFamily="34" charset="0"/>
                        </a:rPr>
                        <a:t> </a:t>
                      </a:r>
                      <a:endParaRPr lang="en-US" sz="1200" b="0" i="0" u="none" strike="noStrike" dirty="0">
                        <a:solidFill>
                          <a:schemeClr val="accent3"/>
                        </a:solidFill>
                        <a:effectLst/>
                        <a:latin typeface="Calibri" panose="020F0502020204030204" pitchFamily="34" charset="0"/>
                        <a:cs typeface="Calibri" panose="020F0502020204030204" pitchFamily="34" charset="0"/>
                      </a:endParaRPr>
                    </a:p>
                  </a:txBody>
                  <a:tcPr marL="85725" marR="0" marT="0" marB="0" anchor="ctr"/>
                </a:tc>
                <a:extLst>
                  <a:ext uri="{0D108BD9-81ED-4DB2-BD59-A6C34878D82A}">
                    <a16:rowId xmlns:a16="http://schemas.microsoft.com/office/drawing/2014/main" val="10013"/>
                  </a:ext>
                </a:extLst>
              </a:tr>
            </a:tbl>
          </a:graphicData>
        </a:graphic>
      </p:graphicFrame>
      <p:sp>
        <p:nvSpPr>
          <p:cNvPr id="2" name="TextBox 1"/>
          <p:cNvSpPr txBox="1"/>
          <p:nvPr/>
        </p:nvSpPr>
        <p:spPr>
          <a:xfrm>
            <a:off x="1295400" y="5926574"/>
            <a:ext cx="7848600" cy="646331"/>
          </a:xfrm>
          <a:prstGeom prst="rect">
            <a:avLst/>
          </a:prstGeom>
          <a:noFill/>
        </p:spPr>
        <p:txBody>
          <a:bodyPr wrap="square" rtlCol="0">
            <a:spAutoFit/>
          </a:bodyPr>
          <a:lstStyle/>
          <a:p>
            <a:pPr algn="r"/>
            <a:r>
              <a:rPr lang="en-US" dirty="0" smtClean="0"/>
              <a:t>ACHCH is budgeting to maximize entire HRSA salaries by middle 2020; after which County-funding will be made available to cover staff salaries.</a:t>
            </a:r>
            <a:endParaRPr lang="en-US" dirty="0"/>
          </a:p>
        </p:txBody>
      </p:sp>
    </p:spTree>
    <p:extLst>
      <p:ext uri="{BB962C8B-B14F-4D97-AF65-F5344CB8AC3E}">
        <p14:creationId xmlns:p14="http://schemas.microsoft.com/office/powerpoint/2010/main" val="74095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10663</TotalTime>
  <Words>3075</Words>
  <Application>Microsoft Office PowerPoint</Application>
  <PresentationFormat>On-screen Show (4:3)</PresentationFormat>
  <Paragraphs>729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Times New Roman</vt:lpstr>
      <vt:lpstr>Verdana</vt:lpstr>
      <vt:lpstr>Wingdings 2</vt:lpstr>
      <vt:lpstr>Wingdings 3</vt:lpstr>
      <vt:lpstr>Concourse</vt:lpstr>
      <vt:lpstr>ACHCH HRSA 2020-2022 Services Area Competition (SAC)  Overview &amp; Review</vt:lpstr>
      <vt:lpstr>HRSA Services Area Competition</vt:lpstr>
      <vt:lpstr>PowerPoint Presentation</vt:lpstr>
      <vt:lpstr>PowerPoint Presentation</vt:lpstr>
      <vt:lpstr>PowerPoint Presentation</vt:lpstr>
      <vt:lpstr>2019 ACHCH Contractors</vt:lpstr>
      <vt:lpstr>ACHCH Health Center Budget</vt:lpstr>
      <vt:lpstr>HCH Program vs. Health Center Budget:</vt:lpstr>
      <vt:lpstr>HCH Program Budget GY2020 detail</vt:lpstr>
      <vt:lpstr>PowerPoint Presentation</vt:lpstr>
      <vt:lpstr>PowerPoint Presentation</vt:lpstr>
      <vt:lpstr>PowerPoint Presentation</vt:lpstr>
      <vt:lpstr>ACHCH Governance Structure</vt:lpstr>
      <vt:lpstr>PowerPoint Presentation</vt:lpstr>
      <vt:lpstr>PowerPoint Presentation</vt:lpstr>
    </vt:vector>
  </TitlesOfParts>
  <Company>Alameda County HCSA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ACHCHP Budget 101</dc:title>
  <dc:creator>QT</dc:creator>
  <cp:lastModifiedBy>Modersbach, David, HCHP</cp:lastModifiedBy>
  <cp:revision>124</cp:revision>
  <cp:lastPrinted>2018-07-18T21:43:51Z</cp:lastPrinted>
  <dcterms:created xsi:type="dcterms:W3CDTF">2016-12-08T22:16:12Z</dcterms:created>
  <dcterms:modified xsi:type="dcterms:W3CDTF">2019-08-08T16:56:52Z</dcterms:modified>
</cp:coreProperties>
</file>