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8" r:id="rId2"/>
    <p:sldId id="256" r:id="rId3"/>
    <p:sldId id="276" r:id="rId4"/>
    <p:sldId id="277" r:id="rId5"/>
    <p:sldId id="261" r:id="rId6"/>
    <p:sldId id="274" r:id="rId7"/>
    <p:sldId id="257" r:id="rId8"/>
    <p:sldId id="258" r:id="rId9"/>
    <p:sldId id="259" r:id="rId10"/>
    <p:sldId id="260" r:id="rId11"/>
    <p:sldId id="262" r:id="rId12"/>
    <p:sldId id="279" r:id="rId13"/>
    <p:sldId id="267" r:id="rId14"/>
    <p:sldId id="268" r:id="rId15"/>
    <p:sldId id="272" r:id="rId16"/>
    <p:sldId id="28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0228" autoAdjust="0"/>
  </p:normalViewPr>
  <p:slideViewPr>
    <p:cSldViewPr>
      <p:cViewPr>
        <p:scale>
          <a:sx n="82" d="100"/>
          <a:sy n="82" d="100"/>
        </p:scale>
        <p:origin x="-640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C2E208B-6541-491F-85B5-EAA5E741981D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69C9710-450F-4872-A453-AE2E0315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4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8A7B-009D-4581-AFA0-B1F9491DEA35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6063-E029-47A9-8735-2B7881B0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Alameda County Health Care for the Homeless Commission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0439"/>
            <a:ext cx="5975074" cy="62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4.      HCH Enabling Services:  </a:t>
            </a:r>
            <a:br>
              <a:rPr lang="en-US" sz="3200" b="1" dirty="0" smtClean="0"/>
            </a:br>
            <a:r>
              <a:rPr lang="en-US" sz="3200" b="1" dirty="0" smtClean="0"/>
              <a:t>Case Management, Outreach and Care Coordination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81200"/>
            <a:ext cx="8229600" cy="4297363"/>
          </a:xfrm>
        </p:spPr>
        <p:txBody>
          <a:bodyPr/>
          <a:lstStyle/>
          <a:p>
            <a:r>
              <a:rPr lang="en-US" sz="2800" dirty="0" smtClean="0"/>
              <a:t>Case Management</a:t>
            </a:r>
          </a:p>
          <a:p>
            <a:r>
              <a:rPr lang="en-US" sz="2800" dirty="0" smtClean="0"/>
              <a:t>Outreach, Engagement, Enrollment</a:t>
            </a:r>
          </a:p>
          <a:p>
            <a:r>
              <a:rPr lang="en-US" sz="2800" dirty="0" smtClean="0"/>
              <a:t>Home Stretch</a:t>
            </a:r>
          </a:p>
          <a:p>
            <a:r>
              <a:rPr lang="en-US" sz="2800" dirty="0" smtClean="0"/>
              <a:t>Whole Person Care Pilot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home stretch alam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78" y="1905000"/>
            <a:ext cx="2324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6483703" cy="26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3352800"/>
          </a:xfrm>
        </p:spPr>
        <p:txBody>
          <a:bodyPr/>
          <a:lstStyle/>
          <a:p>
            <a:pPr lvl="1"/>
            <a:r>
              <a:rPr lang="en-US" dirty="0" smtClean="0"/>
              <a:t>9,301 patients served in 37,000 encounters</a:t>
            </a:r>
          </a:p>
          <a:p>
            <a:pPr lvl="1"/>
            <a:r>
              <a:rPr lang="en-US" dirty="0" smtClean="0"/>
              <a:t>$14M budget</a:t>
            </a:r>
          </a:p>
          <a:p>
            <a:pPr lvl="1"/>
            <a:r>
              <a:rPr lang="en-US" dirty="0" smtClean="0"/>
              <a:t>$3.8M HRSA Grant</a:t>
            </a:r>
          </a:p>
          <a:p>
            <a:pPr lvl="1"/>
            <a:r>
              <a:rPr lang="en-US" dirty="0" smtClean="0"/>
              <a:t>18 FTE Alameda County staff, 11 Contractor FTE, 79 AHS FTE</a:t>
            </a:r>
          </a:p>
          <a:p>
            <a:pPr lvl="1"/>
            <a:r>
              <a:rPr lang="en-US" dirty="0" smtClean="0"/>
              <a:t>9 CBO contracts for patient care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24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Programmatic Chart -- Alameda County Health Care for the Homeless </a:t>
            </a:r>
            <a:r>
              <a:rPr lang="en-US" sz="1000" dirty="0" smtClean="0">
                <a:solidFill>
                  <a:prstClr val="black"/>
                </a:solidFill>
              </a:rPr>
              <a:t>(2017-2019 SAC)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9709" y="521791"/>
            <a:ext cx="1066800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Alameda County Board of Supervisors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172" y="3144657"/>
            <a:ext cx="13494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HCH Direct Services:</a:t>
            </a:r>
            <a:endParaRPr lang="en-US" sz="1000" dirty="0">
              <a:solidFill>
                <a:prstClr val="black"/>
              </a:solidFill>
            </a:endParaRPr>
          </a:p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521791"/>
            <a:ext cx="106680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HCH Commission (ACHCH Co-Applicant Board)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505" y="517718"/>
            <a:ext cx="1066800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Alameda Health System Board of Trustees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3643" y="1235064"/>
            <a:ext cx="135853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Health Care Services Agency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799" y="3161414"/>
            <a:ext cx="131595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HCH Contracted Care:</a:t>
            </a:r>
          </a:p>
          <a:p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3143975"/>
            <a:ext cx="147915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</a:rPr>
              <a:t>Subrecipient Partner AHS Ambulatory Care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8375" y="1714344"/>
            <a:ext cx="1348785" cy="2154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HCSA Medical Director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2752" y="2592019"/>
            <a:ext cx="135853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Health Care for the Homeless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7680" y="4834202"/>
            <a:ext cx="134948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Home Stretch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8172" y="3606513"/>
            <a:ext cx="134948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Mobile Services &amp; Nursing Care</a:t>
            </a:r>
          </a:p>
        </p:txBody>
      </p:sp>
      <p:cxnSp>
        <p:nvCxnSpPr>
          <p:cNvPr id="62" name="Straight Connector 61"/>
          <p:cNvCxnSpPr>
            <a:stCxn id="5" idx="2"/>
          </p:cNvCxnSpPr>
          <p:nvPr/>
        </p:nvCxnSpPr>
        <p:spPr>
          <a:xfrm>
            <a:off x="1833109" y="1075789"/>
            <a:ext cx="0" cy="12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</p:cNvCxnSpPr>
          <p:nvPr/>
        </p:nvCxnSpPr>
        <p:spPr>
          <a:xfrm>
            <a:off x="5943905" y="1071716"/>
            <a:ext cx="0" cy="12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38600" y="1091250"/>
            <a:ext cx="0" cy="12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3252912" y="1149932"/>
            <a:ext cx="0" cy="85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2052" y="2000718"/>
            <a:ext cx="144780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Behavioral Health Care Services Department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86000" y="2000495"/>
            <a:ext cx="135853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">
                <a:schemeClr val="bg2"/>
              </a:gs>
              <a:gs pos="9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Indigent Health and Administration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89666" y="4144813"/>
            <a:ext cx="1490778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Mobile Care (Clinical)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6133" y="3606513"/>
            <a:ext cx="106680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Street Medicine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6133" y="4519144"/>
            <a:ext cx="10668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prstClr val="black"/>
                </a:solidFill>
              </a:rPr>
              <a:t>TRUST Health </a:t>
            </a:r>
            <a:r>
              <a:rPr lang="en-US" sz="1000" dirty="0">
                <a:solidFill>
                  <a:prstClr val="black"/>
                </a:solidFill>
              </a:rPr>
              <a:t>C</a:t>
            </a:r>
            <a:r>
              <a:rPr lang="en-US" sz="1000" smtClean="0">
                <a:solidFill>
                  <a:prstClr val="black"/>
                </a:solidFill>
              </a:rPr>
              <a:t>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99709" y="3936463"/>
            <a:ext cx="106680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Substance Use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06133" y="4226757"/>
            <a:ext cx="106090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Oral Health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8172" y="4102665"/>
            <a:ext cx="134948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Outreach/Enrollment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88013" y="4472978"/>
            <a:ext cx="134948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Behavioral Health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79979" y="4439905"/>
            <a:ext cx="147915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Primary Care (4 Clinics)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87249" y="4766835"/>
            <a:ext cx="1471880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Urgent Care (SDC)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79978" y="5090000"/>
            <a:ext cx="150046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Homeless Substance Abuse Services (MAT)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13740" y="3606513"/>
            <a:ext cx="14907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AHS Homeless Coordination Office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943600" y="1216566"/>
            <a:ext cx="0" cy="238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72" idx="3"/>
          </p:cNvCxnSpPr>
          <p:nvPr/>
        </p:nvCxnSpPr>
        <p:spPr>
          <a:xfrm flipH="1" flipV="1">
            <a:off x="6504518" y="3806568"/>
            <a:ext cx="125187" cy="2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8600" y="1219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62021" y="2438400"/>
            <a:ext cx="976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6" idx="0"/>
          </p:cNvCxnSpPr>
          <p:nvPr/>
        </p:nvCxnSpPr>
        <p:spPr>
          <a:xfrm>
            <a:off x="3062021" y="2438400"/>
            <a:ext cx="0" cy="1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943905" y="4053736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Care Transitions Team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43905" y="4317412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Emergency Department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43905" y="4595104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Respite Care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43905" y="4864979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HOPE Center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43905" y="5122407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JGP Psychiatric Pavilion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43905" y="5376879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Social Work </a:t>
            </a:r>
            <a:r>
              <a:rPr lang="en-US" sz="800" dirty="0" err="1" smtClean="0">
                <a:solidFill>
                  <a:prstClr val="black"/>
                </a:solidFill>
              </a:rPr>
              <a:t>Dept</a:t>
            </a:r>
            <a:endParaRPr lang="en-US" sz="800" dirty="0" smtClean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69746" y="5546540"/>
            <a:ext cx="151069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Highland Advocates (Enabling Services)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98" name="Straight Connector 97"/>
          <p:cNvCxnSpPr>
            <a:endCxn id="88" idx="0"/>
          </p:cNvCxnSpPr>
          <p:nvPr/>
        </p:nvCxnSpPr>
        <p:spPr>
          <a:xfrm>
            <a:off x="6629705" y="3808773"/>
            <a:ext cx="0" cy="24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62000" y="2400828"/>
            <a:ext cx="0" cy="257187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7" idx="1"/>
          </p:cNvCxnSpPr>
          <p:nvPr/>
        </p:nvCxnSpPr>
        <p:spPr>
          <a:xfrm>
            <a:off x="752181" y="4719199"/>
            <a:ext cx="55395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7" idx="1"/>
          </p:cNvCxnSpPr>
          <p:nvPr/>
        </p:nvCxnSpPr>
        <p:spPr>
          <a:xfrm flipH="1">
            <a:off x="762000" y="4957313"/>
            <a:ext cx="183568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819400" y="2400828"/>
            <a:ext cx="0" cy="19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833109" y="1193763"/>
            <a:ext cx="1419803" cy="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" idx="3"/>
            <a:endCxn id="8" idx="1"/>
          </p:cNvCxnSpPr>
          <p:nvPr/>
        </p:nvCxnSpPr>
        <p:spPr>
          <a:xfrm>
            <a:off x="2366509" y="798790"/>
            <a:ext cx="104725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" idx="3"/>
            <a:endCxn id="9" idx="1"/>
          </p:cNvCxnSpPr>
          <p:nvPr/>
        </p:nvCxnSpPr>
        <p:spPr>
          <a:xfrm flipV="1">
            <a:off x="4480560" y="794717"/>
            <a:ext cx="929945" cy="40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480560" y="610051"/>
            <a:ext cx="99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</a:rPr>
              <a:t>Co-Applicant Agreement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423160" y="614124"/>
            <a:ext cx="99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</a:rPr>
              <a:t>Co-Applicant Agreement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010400" y="996342"/>
            <a:ext cx="127328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Scope of Project, Grant-funded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028688" y="1529678"/>
            <a:ext cx="127328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Scope of Project,</a:t>
            </a:r>
          </a:p>
          <a:p>
            <a:r>
              <a:rPr lang="en-US" sz="1000" b="1" dirty="0" smtClean="0">
                <a:solidFill>
                  <a:prstClr val="black"/>
                </a:solidFill>
              </a:rPr>
              <a:t>MHSA Funded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028688" y="2009893"/>
            <a:ext cx="127328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Scope of Project,</a:t>
            </a:r>
          </a:p>
          <a:p>
            <a:r>
              <a:rPr lang="en-US" sz="1000" b="1" dirty="0" smtClean="0">
                <a:solidFill>
                  <a:prstClr val="black"/>
                </a:solidFill>
              </a:rPr>
              <a:t>AHS Funded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28688" y="2568394"/>
            <a:ext cx="127328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AHS Homeless </a:t>
            </a:r>
            <a:r>
              <a:rPr lang="en-US" sz="1000" b="1" dirty="0">
                <a:solidFill>
                  <a:prstClr val="black"/>
                </a:solidFill>
              </a:rPr>
              <a:t>Services Outside Scope of </a:t>
            </a:r>
            <a:r>
              <a:rPr lang="en-US" sz="1000" b="1" dirty="0" smtClean="0">
                <a:solidFill>
                  <a:prstClr val="black"/>
                </a:solidFill>
              </a:rPr>
              <a:t>Project</a:t>
            </a:r>
            <a:endParaRPr lang="en-US" sz="1000" b="1" dirty="0">
              <a:solidFill>
                <a:prstClr val="black"/>
              </a:solidFill>
            </a:endParaRPr>
          </a:p>
        </p:txBody>
      </p:sp>
      <p:cxnSp>
        <p:nvCxnSpPr>
          <p:cNvPr id="146" name="Straight Connector 145"/>
          <p:cNvCxnSpPr/>
          <p:nvPr/>
        </p:nvCxnSpPr>
        <p:spPr>
          <a:xfrm>
            <a:off x="5181600" y="3544085"/>
            <a:ext cx="0" cy="62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257800" y="4006623"/>
            <a:ext cx="0" cy="13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724776" y="3048000"/>
            <a:ext cx="3129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6" idx="2"/>
          </p:cNvCxnSpPr>
          <p:nvPr/>
        </p:nvCxnSpPr>
        <p:spPr>
          <a:xfrm>
            <a:off x="3062021" y="2992129"/>
            <a:ext cx="0" cy="55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11" idx="0"/>
          </p:cNvCxnSpPr>
          <p:nvPr/>
        </p:nvCxnSpPr>
        <p:spPr>
          <a:xfrm>
            <a:off x="1724775" y="3048000"/>
            <a:ext cx="1" cy="113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12" idx="0"/>
          </p:cNvCxnSpPr>
          <p:nvPr/>
        </p:nvCxnSpPr>
        <p:spPr>
          <a:xfrm>
            <a:off x="4854375" y="3048000"/>
            <a:ext cx="0" cy="9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062021" y="3048000"/>
            <a:ext cx="0" cy="96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934200" y="614124"/>
            <a:ext cx="1200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Key: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0" name="Elbow Connector 19"/>
          <p:cNvCxnSpPr>
            <a:stCxn id="10" idx="1"/>
            <a:endCxn id="49" idx="0"/>
          </p:cNvCxnSpPr>
          <p:nvPr/>
        </p:nvCxnSpPr>
        <p:spPr>
          <a:xfrm rot="10800000" flipV="1">
            <a:off x="1315953" y="1435118"/>
            <a:ext cx="1257691" cy="5655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50" idx="0"/>
          </p:cNvCxnSpPr>
          <p:nvPr/>
        </p:nvCxnSpPr>
        <p:spPr>
          <a:xfrm flipV="1">
            <a:off x="2965269" y="1929788"/>
            <a:ext cx="0" cy="70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24200" y="1635174"/>
            <a:ext cx="0" cy="79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43600" y="5638873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Highland Hospital 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19442" y="4075718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Fairmont Skilled Nursing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19442" y="4379660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San Leandro Hospital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19442" y="4674501"/>
            <a:ext cx="1371600" cy="215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AHS Alameda Hospital</a:t>
            </a:r>
          </a:p>
        </p:txBody>
      </p:sp>
    </p:spTree>
    <p:extLst>
      <p:ext uri="{BB962C8B-B14F-4D97-AF65-F5344CB8AC3E}">
        <p14:creationId xmlns:p14="http://schemas.microsoft.com/office/powerpoint/2010/main" val="36418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49" grpId="0" animBg="1"/>
      <p:bldP spid="50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27" grpId="0"/>
      <p:bldP spid="128" grpId="0"/>
      <p:bldP spid="75" grpId="0" animBg="1"/>
      <p:bldP spid="76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55" y="15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  HRSA Health Center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7787" y="1295400"/>
            <a:ext cx="772995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Periodic Needs Assessment (every 3 years, updated annually)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Required Health Center Services (Primary Care, Enabling Services, substance use)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Core Staffing Requirements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Accessible Hours of Operation/Locations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After Hours Coverage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Hospital Admitting Privileges/Continuum of Care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Sliding Fee Discounts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Quality Improvement / Assurance Plan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Key Management Staff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Oversight of Contracts/Subrecipient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Collaborative Relationships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Financial Management / Control Policies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Billing and Collections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Budget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Program Data Reporting System</a:t>
            </a:r>
          </a:p>
          <a:p>
            <a:pPr marL="342900" indent="-342900">
              <a:spcBef>
                <a:spcPts val="400"/>
              </a:spcBef>
              <a:buAutoNum type="arabicPeriod"/>
            </a:pPr>
            <a:r>
              <a:rPr lang="en-US" dirty="0" smtClean="0"/>
              <a:t>Scope of Project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HRSA Health Center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 Board Authority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Monthly Meetings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Approve grant &amp;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Select/Dismiss 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Select/Approve services/hours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 &amp; Evaluate program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Approve operational policies</a:t>
            </a:r>
          </a:p>
          <a:p>
            <a:endParaRPr lang="en-US" dirty="0"/>
          </a:p>
          <a:p>
            <a:r>
              <a:rPr lang="en-US" dirty="0" smtClean="0"/>
              <a:t>18. Board Composition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least 9 persons including consumers, representing community served.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Consumer Advisory Board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19. Conflict of Interest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Governance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3716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ACHCH is a Public Entity health center.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is governed by a Co-Applicant Board (the HCH Commission) who shares governing authority with 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County of Alameda (BOS)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Alameda Health System (BOT) 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mediated through the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Co-Applicant Agreement</a:t>
            </a:r>
          </a:p>
        </p:txBody>
      </p:sp>
    </p:spTree>
    <p:extLst>
      <p:ext uri="{BB962C8B-B14F-4D97-AF65-F5344CB8AC3E}">
        <p14:creationId xmlns:p14="http://schemas.microsoft.com/office/powerpoint/2010/main" val="3857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HCH Commission/HCH Program Calendar </a:t>
            </a:r>
            <a:br>
              <a:rPr lang="en-US" sz="3200" dirty="0" smtClean="0"/>
            </a:br>
            <a:r>
              <a:rPr lang="en-US" sz="3200" dirty="0" smtClean="0"/>
              <a:t>2016-2020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2016</a:t>
            </a:r>
          </a:p>
          <a:p>
            <a:pPr lvl="1"/>
            <a:r>
              <a:rPr lang="en-US" sz="1600" dirty="0" smtClean="0"/>
              <a:t>9/30 First HCH Commission Meeting</a:t>
            </a:r>
          </a:p>
          <a:p>
            <a:pPr lvl="1"/>
            <a:r>
              <a:rPr lang="en-US" sz="1600" dirty="0" smtClean="0"/>
              <a:t>HRSA Approval of HCH Commission Structure</a:t>
            </a:r>
          </a:p>
          <a:p>
            <a:pPr lvl="1"/>
            <a:r>
              <a:rPr lang="en-US" sz="1600" dirty="0" smtClean="0"/>
              <a:t>Monthly HCH Commission Meetings</a:t>
            </a:r>
          </a:p>
          <a:p>
            <a:pPr lvl="1"/>
            <a:r>
              <a:rPr lang="en-US" sz="1600" dirty="0" smtClean="0"/>
              <a:t>October:  Approve ACHCH Quality Plan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Orientation Topics at every meeting</a:t>
            </a:r>
          </a:p>
          <a:p>
            <a:pPr marL="0" indent="0">
              <a:buNone/>
            </a:pPr>
            <a:r>
              <a:rPr lang="en-US" sz="2000" dirty="0" smtClean="0"/>
              <a:t>2017: </a:t>
            </a:r>
          </a:p>
          <a:p>
            <a:pPr lvl="1"/>
            <a:r>
              <a:rPr lang="en-US" sz="1600" dirty="0" smtClean="0"/>
              <a:t>Review of 2016 UDS report </a:t>
            </a:r>
          </a:p>
          <a:p>
            <a:pPr lvl="1"/>
            <a:r>
              <a:rPr lang="en-US" sz="1600" dirty="0" smtClean="0"/>
              <a:t>Approval of Changes in Scope</a:t>
            </a:r>
          </a:p>
          <a:p>
            <a:pPr lvl="1"/>
            <a:r>
              <a:rPr lang="en-US" sz="1600" dirty="0" smtClean="0"/>
              <a:t>6/2017 National HCH Conference DC</a:t>
            </a:r>
          </a:p>
          <a:p>
            <a:pPr lvl="1"/>
            <a:r>
              <a:rPr lang="en-US" sz="1600" dirty="0" smtClean="0"/>
              <a:t>Approval of 2018 Budget (BPR)</a:t>
            </a:r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2018</a:t>
            </a:r>
          </a:p>
          <a:p>
            <a:pPr lvl="1"/>
            <a:r>
              <a:rPr lang="en-US" sz="1600" dirty="0" smtClean="0"/>
              <a:t>HCH Program Needs Assessment</a:t>
            </a:r>
          </a:p>
          <a:p>
            <a:pPr lvl="1"/>
            <a:r>
              <a:rPr lang="en-US" sz="1600" dirty="0" smtClean="0"/>
              <a:t>8/2018 HRSA Operational Site Visit</a:t>
            </a:r>
          </a:p>
          <a:p>
            <a:pPr lvl="1"/>
            <a:r>
              <a:rPr lang="en-US" sz="1600" dirty="0" smtClean="0"/>
              <a:t>Approve 2019 Budget</a:t>
            </a:r>
          </a:p>
          <a:p>
            <a:pPr marL="0" indent="0">
              <a:buNone/>
            </a:pPr>
            <a:r>
              <a:rPr lang="en-US" sz="2000" dirty="0" smtClean="0"/>
              <a:t>2019</a:t>
            </a:r>
          </a:p>
          <a:p>
            <a:pPr lvl="1"/>
            <a:r>
              <a:rPr lang="en-US" sz="1600" dirty="0" smtClean="0"/>
              <a:t>Approve 2020-2022 Services Area Competition</a:t>
            </a:r>
          </a:p>
        </p:txBody>
      </p:sp>
    </p:spTree>
    <p:extLst>
      <p:ext uri="{BB962C8B-B14F-4D97-AF65-F5344CB8AC3E}">
        <p14:creationId xmlns:p14="http://schemas.microsoft.com/office/powerpoint/2010/main" val="12904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99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www.achch.org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5719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" y="2864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Alameda County Health Care for the Homeless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990600"/>
            <a:ext cx="2286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Health Care for the Homeless Commission </a:t>
            </a:r>
            <a:r>
              <a:rPr lang="en-US" b="1" dirty="0" smtClean="0"/>
              <a:t>Meeting</a:t>
            </a:r>
          </a:p>
          <a:p>
            <a:pPr algn="r"/>
            <a:r>
              <a:rPr lang="en-US" b="1" dirty="0" smtClean="0"/>
              <a:t>September 30, 2016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2591038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Homeless Health Center 101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Bureau of Primary Health Care/Health Resources Services Administration 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Health Center Program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0489" y="35814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Health Center Programs: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 located in and serve high need communities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 comprehensive primary care and enabling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Provide services to all according to need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Receive federal grant, FQHC status and other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Meet HRSA performance and accountability </a:t>
            </a:r>
            <a:r>
              <a:rPr lang="en-US" dirty="0" smtClean="0"/>
              <a:t>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 governed by community board who represent the population served*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96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1242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Dates back to 1960’s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1,375 Health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25,000,000 patients served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225 Health Care for the Homeless (330H) health centers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25 Local Health Department-based HCH’s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ACHCHC is unique!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05000"/>
            <a:ext cx="28479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" y="314489"/>
            <a:ext cx="88487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959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Alameda County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10 FQHC Clinics (Health Centers)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Lifelong Medical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 Clinica de 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Raza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Native American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Tri City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Axis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West Oakland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Asian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Tiburcio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Vasquez Health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Davis Street Health Center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38200" y="8382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33400" y="16764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24089" y="1738489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295400" y="20574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219200" y="1890889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86200" y="48006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708400" y="42672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638800" y="34290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574821" y="35814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938866" y="23622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023533" y="3124200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667000" y="3643489"/>
            <a:ext cx="152400" cy="1524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02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ACHCH Target Population is persons experiencing homelessness throughout </a:t>
            </a:r>
            <a:r>
              <a:rPr lang="en-US" sz="2000" b="1" u="sng" dirty="0" smtClean="0">
                <a:solidFill>
                  <a:srgbClr val="FF0000"/>
                </a:solidFill>
              </a:rPr>
              <a:t>entire</a:t>
            </a:r>
            <a:r>
              <a:rPr lang="en-US" sz="2000" b="1" dirty="0" smtClean="0">
                <a:solidFill>
                  <a:srgbClr val="FF0000"/>
                </a:solidFill>
              </a:rPr>
              <a:t> Alameda County – estimated 23,000 persons per year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85989" y="14859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81667" y="1676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09233" y="20955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9800" y="395393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4200" y="48739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94100" y="4495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01900" y="3124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1811" y="1531056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42743" y="3581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71600" y="210396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8011" y="17145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19200" y="1744133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10267" y="21463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75933" y="29718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362200" y="31623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19400" y="5383143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41978" y="4419600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36412" y="2709922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24503" y="3953933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8" grpId="0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Alameda County Health Care for the Homeless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Mission</a:t>
            </a:r>
            <a:r>
              <a:rPr lang="en-US" dirty="0" smtClean="0"/>
              <a:t>: </a:t>
            </a:r>
          </a:p>
          <a:p>
            <a:pPr marL="0" indent="0" algn="ctr">
              <a:buNone/>
            </a:pPr>
            <a:r>
              <a:rPr lang="en-US" dirty="0" smtClean="0"/>
              <a:t>Improve the health of persons in Alameda County who are experiencing homelessness.</a:t>
            </a: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Vision</a:t>
            </a:r>
          </a:p>
          <a:p>
            <a:pPr marL="0" indent="0" algn="ctr">
              <a:buNone/>
            </a:pPr>
            <a:r>
              <a:rPr lang="en-US" i="1" dirty="0" smtClean="0"/>
              <a:t>In </a:t>
            </a:r>
            <a:r>
              <a:rPr lang="en-US" i="1" dirty="0"/>
              <a:t>a socially just society, all persons have access to quality health care and housing.  We believe the problems of homelessness and health disparities can be solved.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ACHCH health center services are provided in 4 major ways: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80788"/>
              </p:ext>
            </p:extLst>
          </p:nvPr>
        </p:nvGraphicFramePr>
        <p:xfrm>
          <a:off x="304800" y="2133600"/>
          <a:ext cx="8534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90500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Care Homes for persons experiencing homelessness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Urgent Care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Specialty Dental, Optometry, Behavioral Health,</a:t>
                      </a:r>
                      <a:r>
                        <a:rPr lang="en-US" baseline="0" dirty="0" smtClean="0"/>
                        <a:t>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Enabling Services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78" y="2431860"/>
            <a:ext cx="3924300" cy="23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   Primary Care Medical Homes for persons experiencing homelessness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ACHCH health center includes six clinics providing primary care medical homes for persons experiencing homelessness: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243186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Alameda Health System Ambulatory Care Clinics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Highland Wellness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Eastmont Wellness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Hayward Wellness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Newark Wellness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4900 patients in 2015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4684162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ACHCH/Lifelong TRUST Health Center</a:t>
            </a:r>
          </a:p>
          <a:p>
            <a:r>
              <a:rPr lang="en-US" dirty="0" smtClean="0"/>
              <a:t>386-14</a:t>
            </a:r>
            <a:r>
              <a:rPr lang="en-US" baseline="30000" dirty="0" smtClean="0"/>
              <a:t>th</a:t>
            </a:r>
            <a:r>
              <a:rPr lang="en-US" dirty="0" smtClean="0"/>
              <a:t> Street Oakland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350 persons in 2016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4473" y="5679280"/>
            <a:ext cx="337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ROOTS Community Health Center</a:t>
            </a:r>
          </a:p>
          <a:p>
            <a:r>
              <a:rPr lang="en-US" dirty="0" smtClean="0"/>
              <a:t>9925 International Blvd Oakland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50 patients in 2016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78" y="5679280"/>
            <a:ext cx="1219200" cy="9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5564473"/>
            <a:ext cx="2613377" cy="12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" y="3657600"/>
            <a:ext cx="299868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61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 ACHCH Urgent Care Services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92323"/>
              </p:ext>
            </p:extLst>
          </p:nvPr>
        </p:nvGraphicFramePr>
        <p:xfrm>
          <a:off x="152400" y="838200"/>
          <a:ext cx="8763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27432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/>
                        <a:t>ACHCH/AHS Mobile Medical Clinics</a:t>
                      </a:r>
                    </a:p>
                    <a:p>
                      <a:pPr marL="0" indent="0">
                        <a:buNone/>
                      </a:pPr>
                      <a:endParaRPr lang="en-US" b="1" dirty="0" smtClean="0"/>
                    </a:p>
                    <a:p>
                      <a:r>
                        <a:rPr lang="en-US" dirty="0" smtClean="0"/>
                        <a:t>2 mobile units; 11 sites throughout County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Street Medicine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ROOTS </a:t>
                      </a:r>
                    </a:p>
                    <a:p>
                      <a:r>
                        <a:rPr lang="en-US" dirty="0" smtClean="0"/>
                        <a:t>North County Street Medicine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Tri-City/Abode South County Street Medicine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AHS Same Day Urgent Care Clinic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72155"/>
            <a:ext cx="2632122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82429"/>
            <a:ext cx="2819213" cy="210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38" y="6343917"/>
            <a:ext cx="299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1,200 persons served in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2418" y="6382990"/>
            <a:ext cx="299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</a:t>
            </a:r>
            <a:r>
              <a:rPr lang="en-US" dirty="0" smtClean="0"/>
              <a:t> 350 persons served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6265" y="5985874"/>
            <a:ext cx="299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580 persons served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  ACHCH Specialty Care Services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Restorative Dental Care</a:t>
            </a:r>
          </a:p>
          <a:p>
            <a:r>
              <a:rPr lang="en-US" dirty="0" smtClean="0"/>
              <a:t>Mobile Dental Unit</a:t>
            </a:r>
          </a:p>
          <a:p>
            <a:r>
              <a:rPr lang="en-US" dirty="0" smtClean="0"/>
              <a:t>La Clinica Dental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350 Patients in 2015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Behavioral Health Care Services</a:t>
            </a:r>
          </a:p>
          <a:p>
            <a:r>
              <a:rPr lang="en-US" sz="2600" dirty="0" smtClean="0"/>
              <a:t>Psychiatry, Psychology, LCSW services</a:t>
            </a:r>
          </a:p>
          <a:p>
            <a:r>
              <a:rPr lang="en-US" sz="2600" dirty="0" smtClean="0"/>
              <a:t>Community-based contracted Substance Use treatment services  </a:t>
            </a:r>
            <a:r>
              <a:rPr lang="en-US" sz="2600" b="1" dirty="0" smtClean="0">
                <a:solidFill>
                  <a:srgbClr val="0070C0"/>
                </a:solidFill>
              </a:rPr>
              <a:t>1900 Patients in 2015</a:t>
            </a:r>
          </a:p>
          <a:p>
            <a:r>
              <a:rPr lang="en-US" sz="2600" dirty="0" smtClean="0"/>
              <a:t>Buprenorphine and MAT services TRUST/AHS in 2016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0"/>
            <a:ext cx="4191000" cy="13534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1536353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54" y="3810000"/>
            <a:ext cx="145275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7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909</Words>
  <Application>Microsoft Macintosh PowerPoint</Application>
  <PresentationFormat>On-screen Show (4:3)</PresentationFormat>
  <Paragraphs>201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Alameda County Health Care for the Homeless Commission</vt:lpstr>
      <vt:lpstr>PowerPoint Presentation</vt:lpstr>
      <vt:lpstr>Bureau of Primary Health Care/Health Resources Services Administration   Health Center Program</vt:lpstr>
      <vt:lpstr>PowerPoint Presentation</vt:lpstr>
      <vt:lpstr>Alameda County Health Care for the Homeless</vt:lpstr>
      <vt:lpstr>ACHCH health center services are provided in 4 major ways:</vt:lpstr>
      <vt:lpstr>1.    Primary Care Medical Homes for persons experiencing homelessness</vt:lpstr>
      <vt:lpstr>2.  ACHCH Urgent Care Services</vt:lpstr>
      <vt:lpstr>3.   ACHCH Specialty Care Services</vt:lpstr>
      <vt:lpstr>4.      HCH Enabling Services:   Case Management, Outreach and Care Coordination</vt:lpstr>
      <vt:lpstr>2015</vt:lpstr>
      <vt:lpstr>PowerPoint Presentation</vt:lpstr>
      <vt:lpstr>19  HRSA Health Center Requirements</vt:lpstr>
      <vt:lpstr>HRSA Health Center Requirements</vt:lpstr>
      <vt:lpstr>HCH Commission/HCH Program Calendar  2016-2020</vt:lpstr>
      <vt:lpstr>www.achch.org</vt:lpstr>
    </vt:vector>
  </TitlesOfParts>
  <Company>Alameda County HCSA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Modersbach</dc:creator>
  <cp:lastModifiedBy>david modersbach</cp:lastModifiedBy>
  <cp:revision>32</cp:revision>
  <cp:lastPrinted>2016-09-30T20:31:18Z</cp:lastPrinted>
  <dcterms:created xsi:type="dcterms:W3CDTF">2016-09-20T21:32:47Z</dcterms:created>
  <dcterms:modified xsi:type="dcterms:W3CDTF">2016-09-30T20:50:53Z</dcterms:modified>
</cp:coreProperties>
</file>