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7E5E-BB6A-4CA8-9CFD-CF857C43FB9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39AE-678B-4F76-9194-B72CE263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7E5E-BB6A-4CA8-9CFD-CF857C43FB9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39AE-678B-4F76-9194-B72CE263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8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7E5E-BB6A-4CA8-9CFD-CF857C43FB9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39AE-678B-4F76-9194-B72CE263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3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7E5E-BB6A-4CA8-9CFD-CF857C43FB9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39AE-678B-4F76-9194-B72CE263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4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7E5E-BB6A-4CA8-9CFD-CF857C43FB9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39AE-678B-4F76-9194-B72CE263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1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7E5E-BB6A-4CA8-9CFD-CF857C43FB9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39AE-678B-4F76-9194-B72CE263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1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7E5E-BB6A-4CA8-9CFD-CF857C43FB9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39AE-678B-4F76-9194-B72CE263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9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7E5E-BB6A-4CA8-9CFD-CF857C43FB9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39AE-678B-4F76-9194-B72CE263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0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7E5E-BB6A-4CA8-9CFD-CF857C43FB9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39AE-678B-4F76-9194-B72CE263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2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7E5E-BB6A-4CA8-9CFD-CF857C43FB9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39AE-678B-4F76-9194-B72CE263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7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7E5E-BB6A-4CA8-9CFD-CF857C43FB9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39AE-678B-4F76-9194-B72CE263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47E5E-BB6A-4CA8-9CFD-CF857C43FB9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839AE-678B-4F76-9194-B72CE263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0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Shape 84"/>
          <p:cNvCxnSpPr/>
          <p:nvPr/>
        </p:nvCxnSpPr>
        <p:spPr>
          <a:xfrm rot="10800000">
            <a:off x="4025899" y="2565918"/>
            <a:ext cx="12700" cy="1703517"/>
          </a:xfrm>
          <a:prstGeom prst="bentConnector4">
            <a:avLst>
              <a:gd name="adj1" fmla="val 317646"/>
              <a:gd name="adj2" fmla="val 987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Elbow Connector 300"/>
          <p:cNvCxnSpPr>
            <a:stCxn id="18" idx="0"/>
            <a:endCxn id="14" idx="2"/>
          </p:cNvCxnSpPr>
          <p:nvPr/>
        </p:nvCxnSpPr>
        <p:spPr>
          <a:xfrm rot="16200000" flipV="1">
            <a:off x="2982099" y="772299"/>
            <a:ext cx="1503402" cy="3200400"/>
          </a:xfrm>
          <a:prstGeom prst="bentConnector3">
            <a:avLst>
              <a:gd name="adj1" fmla="val 37222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48200" y="39470"/>
            <a:ext cx="12192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Federal Government </a:t>
            </a:r>
            <a:r>
              <a:rPr lang="en-US" sz="1200" dirty="0">
                <a:solidFill>
                  <a:prstClr val="black"/>
                </a:solidFill>
              </a:rPr>
              <a:t>HHS HRSA/BPHC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914401"/>
            <a:ext cx="16764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Alameda  County  Health  Care Services  Agency (HCSA)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24800" y="2895600"/>
            <a:ext cx="609600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AHS Care </a:t>
            </a:r>
            <a:r>
              <a:rPr lang="en-US" sz="700" dirty="0" err="1">
                <a:solidFill>
                  <a:prstClr val="black"/>
                </a:solidFill>
              </a:rPr>
              <a:t>Transitions</a:t>
            </a:r>
            <a:r>
              <a:rPr lang="en-US" sz="800" dirty="0" err="1">
                <a:solidFill>
                  <a:prstClr val="black"/>
                </a:solidFill>
              </a:rPr>
              <a:t>HOPE</a:t>
            </a:r>
            <a:r>
              <a:rPr lang="en-US" sz="800" dirty="0">
                <a:solidFill>
                  <a:prstClr val="black"/>
                </a:solidFill>
              </a:rPr>
              <a:t>, HFCT Respite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3800" y="685800"/>
            <a:ext cx="1600200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County of Alameda Health Care for the Homeless Commission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20200" y="152401"/>
            <a:ext cx="1295400" cy="646331"/>
          </a:xfrm>
          <a:prstGeom prst="rect">
            <a:avLst/>
          </a:prstGeom>
          <a:solidFill>
            <a:srgbClr val="FFFFD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Alameda Health System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</a:rPr>
              <a:t>Board of Trustees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24600" y="38189"/>
            <a:ext cx="1143000" cy="646331"/>
          </a:xfrm>
          <a:prstGeom prst="rect">
            <a:avLst/>
          </a:prstGeom>
          <a:solidFill>
            <a:srgbClr val="FFFFD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Alameda County Board Of Supervisors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1905001"/>
            <a:ext cx="16764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Health Care for the Homeless Program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19400" y="1066800"/>
            <a:ext cx="838200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Public Health Department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81800" y="1524001"/>
            <a:ext cx="1295400" cy="5078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prstClr val="black"/>
                </a:solidFill>
              </a:rPr>
              <a:t>ACHCHP  CCAB Consumer/Community Advisory Board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76400" y="1066800"/>
            <a:ext cx="914400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Behavioral Health Care Services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53200" y="3124200"/>
            <a:ext cx="6858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Mobile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</a:rPr>
              <a:t>Health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00400" y="3124200"/>
            <a:ext cx="762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Street Medicine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6000" y="3124200"/>
            <a:ext cx="8382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Substance Use Services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53000" y="3124201"/>
            <a:ext cx="7620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Lifelong TRUST Health Center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00200" y="3048001"/>
            <a:ext cx="609600" cy="8002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Housing For Health </a:t>
            </a:r>
            <a:r>
              <a:rPr lang="en-US" sz="800" dirty="0">
                <a:solidFill>
                  <a:prstClr val="black"/>
                </a:solidFill>
              </a:rPr>
              <a:t>(Home Stretch)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10600" y="3048000"/>
            <a:ext cx="1066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AHS Ambulatory Care Services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53600" y="3045175"/>
            <a:ext cx="838200" cy="8925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AHS Hospital Services </a:t>
            </a:r>
            <a:r>
              <a:rPr lang="en-US" sz="800" dirty="0">
                <a:solidFill>
                  <a:prstClr val="black"/>
                </a:solidFill>
              </a:rPr>
              <a:t>(ED, Inpatient, FACH, </a:t>
            </a:r>
            <a:r>
              <a:rPr lang="en-US" sz="800" dirty="0" err="1">
                <a:solidFill>
                  <a:prstClr val="black"/>
                </a:solidFill>
              </a:rPr>
              <a:t>etc</a:t>
            </a:r>
            <a:r>
              <a:rPr lang="en-US" sz="800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38600" y="3124201"/>
            <a:ext cx="762000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Dental</a:t>
            </a:r>
          </a:p>
        </p:txBody>
      </p:sp>
      <p:cxnSp>
        <p:nvCxnSpPr>
          <p:cNvPr id="26" name="Elbow Connector 25"/>
          <p:cNvCxnSpPr>
            <a:stCxn id="21" idx="0"/>
            <a:endCxn id="8" idx="2"/>
          </p:cNvCxnSpPr>
          <p:nvPr/>
        </p:nvCxnSpPr>
        <p:spPr>
          <a:xfrm rot="16200000" flipV="1">
            <a:off x="8897078" y="1769553"/>
            <a:ext cx="2246444" cy="304800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610600" y="1905001"/>
            <a:ext cx="1066800" cy="8002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Subrecipient: Alameda Health System 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</a:rPr>
              <a:t>Homeless Coordination Office</a:t>
            </a:r>
          </a:p>
        </p:txBody>
      </p:sp>
      <p:cxnSp>
        <p:nvCxnSpPr>
          <p:cNvPr id="31" name="Elbow Connector 30"/>
          <p:cNvCxnSpPr>
            <a:stCxn id="29" idx="0"/>
            <a:endCxn id="8" idx="2"/>
          </p:cNvCxnSpPr>
          <p:nvPr/>
        </p:nvCxnSpPr>
        <p:spPr>
          <a:xfrm rot="5400000" flipH="1" flipV="1">
            <a:off x="8952817" y="989916"/>
            <a:ext cx="1106269" cy="7239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9" idx="2"/>
            <a:endCxn id="5" idx="3"/>
          </p:cNvCxnSpPr>
          <p:nvPr/>
        </p:nvCxnSpPr>
        <p:spPr>
          <a:xfrm rot="5400000">
            <a:off x="5952828" y="294292"/>
            <a:ext cx="553047" cy="13335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5" idx="2"/>
            <a:endCxn id="10" idx="0"/>
          </p:cNvCxnSpPr>
          <p:nvPr/>
        </p:nvCxnSpPr>
        <p:spPr>
          <a:xfrm rot="16200000" flipH="1">
            <a:off x="5047567" y="1237565"/>
            <a:ext cx="344269" cy="990600"/>
          </a:xfrm>
          <a:prstGeom prst="bentConnector3">
            <a:avLst>
              <a:gd name="adj1" fmla="val 5000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4" idx="2"/>
            <a:endCxn id="5" idx="0"/>
          </p:cNvCxnSpPr>
          <p:nvPr/>
        </p:nvCxnSpPr>
        <p:spPr>
          <a:xfrm rot="5400000">
            <a:off x="4876800" y="533400"/>
            <a:ext cx="228600" cy="533400"/>
          </a:xfrm>
          <a:prstGeom prst="bentConnector3">
            <a:avLst>
              <a:gd name="adj1" fmla="val 5000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29" idx="2"/>
            <a:endCxn id="6" idx="0"/>
          </p:cNvCxnSpPr>
          <p:nvPr/>
        </p:nvCxnSpPr>
        <p:spPr>
          <a:xfrm rot="5400000">
            <a:off x="8591611" y="2343209"/>
            <a:ext cx="190381" cy="9144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0" idx="2"/>
            <a:endCxn id="22" idx="0"/>
          </p:cNvCxnSpPr>
          <p:nvPr/>
        </p:nvCxnSpPr>
        <p:spPr>
          <a:xfrm rot="5400000">
            <a:off x="4688534" y="2097732"/>
            <a:ext cx="757535" cy="1295400"/>
          </a:xfrm>
          <a:prstGeom prst="bentConnector3">
            <a:avLst>
              <a:gd name="adj1" fmla="val 278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16200000" flipH="1">
            <a:off x="5907734" y="2169468"/>
            <a:ext cx="757535" cy="1143000"/>
          </a:xfrm>
          <a:prstGeom prst="bentConnector3">
            <a:avLst>
              <a:gd name="adj1" fmla="val 286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10" idx="2"/>
            <a:endCxn id="16" idx="0"/>
          </p:cNvCxnSpPr>
          <p:nvPr/>
        </p:nvCxnSpPr>
        <p:spPr>
          <a:xfrm rot="5400000">
            <a:off x="4269434" y="1678632"/>
            <a:ext cx="757535" cy="2133600"/>
          </a:xfrm>
          <a:prstGeom prst="bentConnector3">
            <a:avLst>
              <a:gd name="adj1" fmla="val 273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10" idx="2"/>
            <a:endCxn id="17" idx="0"/>
          </p:cNvCxnSpPr>
          <p:nvPr/>
        </p:nvCxnSpPr>
        <p:spPr>
          <a:xfrm rot="5400000">
            <a:off x="3831284" y="1240482"/>
            <a:ext cx="757535" cy="3009900"/>
          </a:xfrm>
          <a:prstGeom prst="bentConnector3">
            <a:avLst>
              <a:gd name="adj1" fmla="val 273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5" idx="1"/>
            <a:endCxn id="11" idx="3"/>
          </p:cNvCxnSpPr>
          <p:nvPr/>
        </p:nvCxnSpPr>
        <p:spPr>
          <a:xfrm rot="10800000" flipV="1">
            <a:off x="3657600" y="1237566"/>
            <a:ext cx="228600" cy="10623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1" idx="1"/>
            <a:endCxn id="14" idx="3"/>
          </p:cNvCxnSpPr>
          <p:nvPr/>
        </p:nvCxnSpPr>
        <p:spPr>
          <a:xfrm rot="10800000">
            <a:off x="2590800" y="1343799"/>
            <a:ext cx="228600" cy="12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>
            <a:stCxn id="10" idx="3"/>
            <a:endCxn id="29" idx="1"/>
          </p:cNvCxnSpPr>
          <p:nvPr/>
        </p:nvCxnSpPr>
        <p:spPr>
          <a:xfrm>
            <a:off x="6553200" y="2135834"/>
            <a:ext cx="2057400" cy="16927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3124200" y="3657600"/>
            <a:ext cx="5334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ROOTS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8347742" y="3863117"/>
            <a:ext cx="838200" cy="38472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AHS HGH Dental Clinic</a:t>
            </a:r>
            <a:r>
              <a:rPr lang="en-US" sz="1000" dirty="0">
                <a:solidFill>
                  <a:prstClr val="black"/>
                </a:solidFill>
              </a:rPr>
              <a:t>*</a:t>
            </a:r>
          </a:p>
        </p:txBody>
      </p:sp>
      <p:cxnSp>
        <p:nvCxnSpPr>
          <p:cNvPr id="129" name="Elbow Connector 128"/>
          <p:cNvCxnSpPr>
            <a:stCxn id="20" idx="2"/>
          </p:cNvCxnSpPr>
          <p:nvPr/>
        </p:nvCxnSpPr>
        <p:spPr>
          <a:xfrm rot="16200000" flipH="1">
            <a:off x="8885738" y="3706372"/>
            <a:ext cx="821324" cy="304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stCxn id="20" idx="2"/>
            <a:endCxn id="127" idx="0"/>
          </p:cNvCxnSpPr>
          <p:nvPr/>
        </p:nvCxnSpPr>
        <p:spPr>
          <a:xfrm rot="5400000">
            <a:off x="8747918" y="3467034"/>
            <a:ext cx="415006" cy="377158"/>
          </a:xfrm>
          <a:prstGeom prst="bentConnector3">
            <a:avLst>
              <a:gd name="adj1" fmla="val 814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3505200" y="3962400"/>
            <a:ext cx="4572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TCHC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</a:rPr>
              <a:t>Abode</a:t>
            </a:r>
          </a:p>
        </p:txBody>
      </p:sp>
      <p:cxnSp>
        <p:nvCxnSpPr>
          <p:cNvPr id="135" name="Elbow Connector 134"/>
          <p:cNvCxnSpPr>
            <a:stCxn id="16" idx="2"/>
            <a:endCxn id="122" idx="0"/>
          </p:cNvCxnSpPr>
          <p:nvPr/>
        </p:nvCxnSpPr>
        <p:spPr>
          <a:xfrm rot="5400000">
            <a:off x="3419505" y="3495705"/>
            <a:ext cx="133290" cy="1905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2438400" y="2743202"/>
            <a:ext cx="2971800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Contracted Health Care Services</a:t>
            </a:r>
          </a:p>
        </p:txBody>
      </p:sp>
      <p:cxnSp>
        <p:nvCxnSpPr>
          <p:cNvPr id="96" name="Elbow Connector 95"/>
          <p:cNvCxnSpPr>
            <a:stCxn id="10" idx="0"/>
            <a:endCxn id="7" idx="2"/>
          </p:cNvCxnSpPr>
          <p:nvPr/>
        </p:nvCxnSpPr>
        <p:spPr>
          <a:xfrm rot="5400000" flipH="1" flipV="1">
            <a:off x="6696849" y="257949"/>
            <a:ext cx="665202" cy="2628900"/>
          </a:xfrm>
          <a:prstGeom prst="bentConnector3">
            <a:avLst>
              <a:gd name="adj1" fmla="val 788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9296400" y="4489449"/>
            <a:ext cx="6096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Hayward Wellness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429500" y="4408096"/>
            <a:ext cx="6096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solidFill>
                  <a:prstClr val="black"/>
                </a:solidFill>
              </a:rPr>
              <a:t>HighlandWellness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9949863" y="4489449"/>
            <a:ext cx="6096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Newark Wellness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8650621" y="4495800"/>
            <a:ext cx="6096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solidFill>
                  <a:prstClr val="black"/>
                </a:solidFill>
              </a:rPr>
              <a:t>EastmontWellness</a:t>
            </a:r>
            <a:endParaRPr lang="en-US" sz="800" dirty="0">
              <a:solidFill>
                <a:prstClr val="black"/>
              </a:solidFill>
            </a:endParaRPr>
          </a:p>
        </p:txBody>
      </p:sp>
      <p:cxnSp>
        <p:nvCxnSpPr>
          <p:cNvPr id="128" name="Elbow Connector 127"/>
          <p:cNvCxnSpPr>
            <a:stCxn id="121" idx="0"/>
            <a:endCxn id="123" idx="0"/>
          </p:cNvCxnSpPr>
          <p:nvPr/>
        </p:nvCxnSpPr>
        <p:spPr>
          <a:xfrm rot="16200000" flipH="1">
            <a:off x="8953805" y="3188592"/>
            <a:ext cx="81353" cy="2520363"/>
          </a:xfrm>
          <a:prstGeom prst="bentConnector3">
            <a:avLst>
              <a:gd name="adj1" fmla="val -1770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120" idx="0"/>
            <a:endCxn id="124" idx="0"/>
          </p:cNvCxnSpPr>
          <p:nvPr/>
        </p:nvCxnSpPr>
        <p:spPr>
          <a:xfrm rot="16200000" flipH="1" flipV="1">
            <a:off x="9275136" y="4169735"/>
            <a:ext cx="6351" cy="645779"/>
          </a:xfrm>
          <a:prstGeom prst="bentConnector3">
            <a:avLst>
              <a:gd name="adj1" fmla="val -35994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endCxn id="120" idx="0"/>
          </p:cNvCxnSpPr>
          <p:nvPr/>
        </p:nvCxnSpPr>
        <p:spPr>
          <a:xfrm rot="16200000" flipH="1">
            <a:off x="9458355" y="4346604"/>
            <a:ext cx="209490" cy="76200"/>
          </a:xfrm>
          <a:prstGeom prst="bentConnector3">
            <a:avLst>
              <a:gd name="adj1" fmla="val -1108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1764446" y="6082100"/>
            <a:ext cx="8686800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In 2016, a total of 8,265 homeless patients were treated in 35,025 visits at sites throughout the homeless health center.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</a:rPr>
              <a:t>We plan on roughly the same target numbers in 2017-2019. </a:t>
            </a:r>
          </a:p>
        </p:txBody>
      </p:sp>
      <p:cxnSp>
        <p:nvCxnSpPr>
          <p:cNvPr id="161" name="Elbow Connector 160"/>
          <p:cNvCxnSpPr>
            <a:stCxn id="7" idx="2"/>
            <a:endCxn id="29" idx="0"/>
          </p:cNvCxnSpPr>
          <p:nvPr/>
        </p:nvCxnSpPr>
        <p:spPr>
          <a:xfrm rot="16200000" flipH="1">
            <a:off x="8411349" y="1172349"/>
            <a:ext cx="665202" cy="8001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Up Arrow 173"/>
          <p:cNvSpPr/>
          <p:nvPr/>
        </p:nvSpPr>
        <p:spPr>
          <a:xfrm>
            <a:off x="2743200" y="5715000"/>
            <a:ext cx="990600" cy="228600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1828800" y="4648201"/>
            <a:ext cx="27432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</a:rPr>
              <a:t>Contracted Health Center Patients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3,426 Patients in 15,449 visits in 2016</a:t>
            </a:r>
          </a:p>
          <a:p>
            <a:endParaRPr lang="en-US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Substance Use, Dental, Street Medicine contracts (including TRUST Clinic)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4114800" y="3505201"/>
            <a:ext cx="4572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La </a:t>
            </a:r>
            <a:r>
              <a:rPr lang="en-US" sz="800" dirty="0" err="1">
                <a:solidFill>
                  <a:prstClr val="black"/>
                </a:solidFill>
              </a:rPr>
              <a:t>Clinica</a:t>
            </a:r>
            <a:endParaRPr lang="en-US" sz="800" dirty="0">
              <a:solidFill>
                <a:prstClr val="black"/>
              </a:solidFill>
            </a:endParaRPr>
          </a:p>
          <a:p>
            <a:pPr algn="ctr"/>
            <a:r>
              <a:rPr lang="en-US" sz="800" dirty="0">
                <a:solidFill>
                  <a:prstClr val="black"/>
                </a:solidFill>
              </a:rPr>
              <a:t>dental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4681497" y="4070864"/>
            <a:ext cx="4572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Onsite Dental  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2611610" y="3947755"/>
            <a:ext cx="4572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SASE Team;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</a:rPr>
              <a:t>HAT Team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2019300" y="3940019"/>
            <a:ext cx="5334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EBCRP</a:t>
            </a:r>
          </a:p>
        </p:txBody>
      </p:sp>
      <p:cxnSp>
        <p:nvCxnSpPr>
          <p:cNvPr id="194" name="Elbow Connector 193"/>
          <p:cNvCxnSpPr>
            <a:stCxn id="17" idx="2"/>
            <a:endCxn id="191" idx="0"/>
          </p:cNvCxnSpPr>
          <p:nvPr/>
        </p:nvCxnSpPr>
        <p:spPr>
          <a:xfrm rot="16200000" flipH="1">
            <a:off x="2560933" y="3668477"/>
            <a:ext cx="423444" cy="13511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Elbow Connector 195"/>
          <p:cNvCxnSpPr>
            <a:stCxn id="22" idx="2"/>
            <a:endCxn id="189" idx="0"/>
          </p:cNvCxnSpPr>
          <p:nvPr/>
        </p:nvCxnSpPr>
        <p:spPr>
          <a:xfrm rot="5400000">
            <a:off x="4314112" y="3399710"/>
            <a:ext cx="134779" cy="76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5086350" y="4629091"/>
            <a:ext cx="22860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</a:rPr>
              <a:t>Directly-Provided Health Care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1,300 Patients, 3,450 visits: 2016</a:t>
            </a:r>
          </a:p>
          <a:p>
            <a:endParaRPr lang="en-US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Mobile Clinics, TB Testing, Case Management, Outreach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7772400" y="5029201"/>
            <a:ext cx="2743200" cy="6155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</a:rPr>
              <a:t>AHS (Subrecipient) Health Center  2016 Patients</a:t>
            </a:r>
            <a:r>
              <a:rPr lang="en-US" sz="1200" dirty="0">
                <a:solidFill>
                  <a:prstClr val="black"/>
                </a:solidFill>
              </a:rPr>
              <a:t>: 4,300 Patients in 17,500 visits </a:t>
            </a:r>
            <a:r>
              <a:rPr lang="en-US" sz="1000" dirty="0">
                <a:solidFill>
                  <a:prstClr val="black"/>
                </a:solidFill>
              </a:rPr>
              <a:t>(10% of total AHS Ambulatory Care patient visits)</a:t>
            </a:r>
          </a:p>
        </p:txBody>
      </p:sp>
      <p:sp>
        <p:nvSpPr>
          <p:cNvPr id="204" name="Up Arrow 203"/>
          <p:cNvSpPr/>
          <p:nvPr/>
        </p:nvSpPr>
        <p:spPr>
          <a:xfrm>
            <a:off x="5791200" y="5715000"/>
            <a:ext cx="990600" cy="228600"/>
          </a:xfrm>
          <a:prstGeom prst="upArrow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5" name="Up Arrow 204"/>
          <p:cNvSpPr/>
          <p:nvPr/>
        </p:nvSpPr>
        <p:spPr>
          <a:xfrm>
            <a:off x="8686800" y="5715000"/>
            <a:ext cx="990600" cy="228600"/>
          </a:xfrm>
          <a:prstGeom prst="upArrow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66" name="Shape 265"/>
          <p:cNvCxnSpPr>
            <a:stCxn id="13" idx="2"/>
            <a:endCxn id="10" idx="3"/>
          </p:cNvCxnSpPr>
          <p:nvPr/>
        </p:nvCxnSpPr>
        <p:spPr>
          <a:xfrm rot="5400000">
            <a:off x="6939349" y="1645682"/>
            <a:ext cx="104002" cy="8763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xtBox 275"/>
          <p:cNvSpPr txBox="1"/>
          <p:nvPr/>
        </p:nvSpPr>
        <p:spPr>
          <a:xfrm>
            <a:off x="5867400" y="3214258"/>
            <a:ext cx="6096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Enabling 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</a:rPr>
              <a:t>BH &amp; Nursing Services</a:t>
            </a:r>
          </a:p>
        </p:txBody>
      </p:sp>
      <p:cxnSp>
        <p:nvCxnSpPr>
          <p:cNvPr id="279" name="Elbow Connector 278"/>
          <p:cNvCxnSpPr>
            <a:stCxn id="276" idx="0"/>
            <a:endCxn id="10" idx="2"/>
          </p:cNvCxnSpPr>
          <p:nvPr/>
        </p:nvCxnSpPr>
        <p:spPr>
          <a:xfrm rot="16200000" flipV="1">
            <a:off x="5519804" y="2561861"/>
            <a:ext cx="847592" cy="457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TextBox 291"/>
          <p:cNvSpPr txBox="1"/>
          <p:nvPr/>
        </p:nvSpPr>
        <p:spPr>
          <a:xfrm>
            <a:off x="7239000" y="3124200"/>
            <a:ext cx="6096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Mobile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</a:rPr>
              <a:t>Health</a:t>
            </a:r>
          </a:p>
        </p:txBody>
      </p:sp>
      <p:cxnSp>
        <p:nvCxnSpPr>
          <p:cNvPr id="299" name="Elbow Connector 298"/>
          <p:cNvCxnSpPr>
            <a:stCxn id="292" idx="0"/>
            <a:endCxn id="29" idx="2"/>
          </p:cNvCxnSpPr>
          <p:nvPr/>
        </p:nvCxnSpPr>
        <p:spPr>
          <a:xfrm rot="5400000" flipH="1" flipV="1">
            <a:off x="8134411" y="2114610"/>
            <a:ext cx="418981" cy="1600200"/>
          </a:xfrm>
          <a:prstGeom prst="bentConnector3">
            <a:avLst>
              <a:gd name="adj1" fmla="val 775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Elbow Connector 303"/>
          <p:cNvCxnSpPr>
            <a:stCxn id="8" idx="2"/>
            <a:endCxn id="20" idx="0"/>
          </p:cNvCxnSpPr>
          <p:nvPr/>
        </p:nvCxnSpPr>
        <p:spPr>
          <a:xfrm rot="5400000">
            <a:off x="8381317" y="1561415"/>
            <a:ext cx="2249269" cy="723900"/>
          </a:xfrm>
          <a:prstGeom prst="bentConnector3">
            <a:avLst>
              <a:gd name="adj1" fmla="val 87365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>
            <a:stCxn id="15" idx="3"/>
            <a:endCxn id="292" idx="1"/>
          </p:cNvCxnSpPr>
          <p:nvPr/>
        </p:nvCxnSpPr>
        <p:spPr>
          <a:xfrm>
            <a:off x="7239000" y="332425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hape 84"/>
          <p:cNvCxnSpPr>
            <a:stCxn id="133" idx="0"/>
            <a:endCxn id="16" idx="2"/>
          </p:cNvCxnSpPr>
          <p:nvPr/>
        </p:nvCxnSpPr>
        <p:spPr>
          <a:xfrm rot="16200000" flipV="1">
            <a:off x="3438555" y="3667155"/>
            <a:ext cx="438090" cy="152400"/>
          </a:xfrm>
          <a:prstGeom prst="bentConnector3">
            <a:avLst>
              <a:gd name="adj1" fmla="val 847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>
          <a:xfrm rot="16200000" flipV="1">
            <a:off x="4305674" y="3514753"/>
            <a:ext cx="685055" cy="457200"/>
          </a:xfrm>
          <a:prstGeom prst="bentConnector3">
            <a:avLst>
              <a:gd name="adj1" fmla="val 9038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562600" y="2743201"/>
            <a:ext cx="1447800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Directly-Provided Care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038600" y="4038600"/>
            <a:ext cx="6096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Fruitvale Optical</a:t>
            </a:r>
          </a:p>
        </p:txBody>
      </p:sp>
      <p:cxnSp>
        <p:nvCxnSpPr>
          <p:cNvPr id="126" name="Elbow Connector 125"/>
          <p:cNvCxnSpPr>
            <a:stCxn id="192" idx="0"/>
          </p:cNvCxnSpPr>
          <p:nvPr/>
        </p:nvCxnSpPr>
        <p:spPr>
          <a:xfrm rot="5400000" flipH="1" flipV="1">
            <a:off x="2283020" y="3515699"/>
            <a:ext cx="427303" cy="42134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lbow Connector 146"/>
          <p:cNvCxnSpPr>
            <a:stCxn id="20" idx="0"/>
            <a:endCxn id="29" idx="2"/>
          </p:cNvCxnSpPr>
          <p:nvPr/>
        </p:nvCxnSpPr>
        <p:spPr>
          <a:xfrm rot="5400000" flipH="1" flipV="1">
            <a:off x="8972611" y="2876610"/>
            <a:ext cx="342781" cy="12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1552495" y="39469"/>
            <a:ext cx="2209800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DRAFT Alameda County Health Care for the Homeless Program Services Chart 3/2017</a:t>
            </a:r>
          </a:p>
        </p:txBody>
      </p:sp>
      <p:sp>
        <p:nvSpPr>
          <p:cNvPr id="180" name="Oval 179"/>
          <p:cNvSpPr/>
          <p:nvPr/>
        </p:nvSpPr>
        <p:spPr>
          <a:xfrm>
            <a:off x="6629400" y="3505200"/>
            <a:ext cx="152400" cy="152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7620000" y="3505200"/>
            <a:ext cx="152400" cy="152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22" name="Elbow Connector 221"/>
          <p:cNvCxnSpPr>
            <a:stCxn id="9" idx="3"/>
            <a:endCxn id="8" idx="1"/>
          </p:cNvCxnSpPr>
          <p:nvPr/>
        </p:nvCxnSpPr>
        <p:spPr>
          <a:xfrm>
            <a:off x="7467600" y="361354"/>
            <a:ext cx="1752600" cy="11421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hape 223"/>
          <p:cNvCxnSpPr>
            <a:stCxn id="8" idx="1"/>
            <a:endCxn id="7" idx="0"/>
          </p:cNvCxnSpPr>
          <p:nvPr/>
        </p:nvCxnSpPr>
        <p:spPr>
          <a:xfrm rot="10800000" flipV="1">
            <a:off x="8343900" y="475566"/>
            <a:ext cx="876300" cy="21023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hape 282"/>
          <p:cNvCxnSpPr>
            <a:stCxn id="190" idx="3"/>
            <a:endCxn id="276" idx="2"/>
          </p:cNvCxnSpPr>
          <p:nvPr/>
        </p:nvCxnSpPr>
        <p:spPr>
          <a:xfrm flipV="1">
            <a:off x="5138698" y="3860589"/>
            <a:ext cx="1033503" cy="379553"/>
          </a:xfrm>
          <a:prstGeom prst="bentConnector2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Elbow Connector 227"/>
          <p:cNvCxnSpPr>
            <a:stCxn id="276" idx="0"/>
          </p:cNvCxnSpPr>
          <p:nvPr/>
        </p:nvCxnSpPr>
        <p:spPr>
          <a:xfrm rot="16200000" flipH="1" flipV="1">
            <a:off x="5754109" y="3185394"/>
            <a:ext cx="389228" cy="446954"/>
          </a:xfrm>
          <a:prstGeom prst="bentConnector4">
            <a:avLst>
              <a:gd name="adj1" fmla="val -19249"/>
              <a:gd name="adj2" fmla="val 84097"/>
            </a:avLst>
          </a:prstGeom>
          <a:ln w="158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lbow Connector 2"/>
          <p:cNvCxnSpPr>
            <a:stCxn id="19" idx="0"/>
          </p:cNvCxnSpPr>
          <p:nvPr/>
        </p:nvCxnSpPr>
        <p:spPr>
          <a:xfrm rot="5400000" flipH="1" flipV="1">
            <a:off x="1537215" y="2451618"/>
            <a:ext cx="964168" cy="228599"/>
          </a:xfrm>
          <a:prstGeom prst="bentConnector3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8102974" y="4377155"/>
            <a:ext cx="51435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HGH Same Day Clinic</a:t>
            </a:r>
          </a:p>
        </p:txBody>
      </p:sp>
    </p:spTree>
    <p:extLst>
      <p:ext uri="{BB962C8B-B14F-4D97-AF65-F5344CB8AC3E}">
        <p14:creationId xmlns:p14="http://schemas.microsoft.com/office/powerpoint/2010/main" val="404046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9" grpId="0" animBg="1"/>
      <p:bldP spid="122" grpId="0" animBg="1"/>
      <p:bldP spid="127" grpId="0" animBg="1"/>
      <p:bldP spid="133" grpId="0" animBg="1"/>
      <p:bldP spid="138" grpId="0" animBg="1"/>
      <p:bldP spid="120" grpId="0" animBg="1"/>
      <p:bldP spid="121" grpId="0" animBg="1"/>
      <p:bldP spid="123" grpId="0" animBg="1"/>
      <p:bldP spid="124" grpId="0" animBg="1"/>
      <p:bldP spid="142" grpId="0" animBg="1"/>
      <p:bldP spid="178" grpId="0" animBg="1"/>
      <p:bldP spid="189" grpId="0" animBg="1"/>
      <p:bldP spid="190" grpId="0" animBg="1"/>
      <p:bldP spid="191" grpId="0" animBg="1"/>
      <p:bldP spid="192" grpId="0" animBg="1"/>
      <p:bldP spid="202" grpId="0" animBg="1"/>
      <p:bldP spid="203" grpId="0" animBg="1"/>
      <p:bldP spid="276" grpId="0" animBg="1"/>
      <p:bldP spid="292" grpId="0" animBg="1"/>
      <p:bldP spid="91" grpId="0" animBg="1"/>
      <p:bldP spid="109" grpId="0" animBg="1"/>
      <p:bldP spid="1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54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Widescreen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Public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Terri, HCHP</dc:creator>
  <cp:lastModifiedBy>Moore, Terri, HCHP</cp:lastModifiedBy>
  <cp:revision>1</cp:revision>
  <dcterms:created xsi:type="dcterms:W3CDTF">2017-08-15T18:00:56Z</dcterms:created>
  <dcterms:modified xsi:type="dcterms:W3CDTF">2017-08-15T18:01:29Z</dcterms:modified>
</cp:coreProperties>
</file>